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League Spartan" panose="020B0604020202020204" charset="0"/>
      <p:regular r:id="rId25"/>
    </p:embeddedFont>
    <p:embeddedFont>
      <p:font typeface="Open Sans" panose="020B0606030504020204" pitchFamily="34" charset="0"/>
      <p:regular r:id="rId26"/>
      <p:bold r:id="rId27"/>
      <p:italic r:id="rId28"/>
      <p:boldItalic r:id="rId29"/>
    </p:embeddedFont>
    <p:embeddedFont>
      <p:font typeface="Open Sans Extra Bold" panose="020B0604020202020204" charset="0"/>
      <p:regular r:id="rId30"/>
    </p:embeddedFont>
    <p:embeddedFont>
      <p:font typeface="Open Sans Light" panose="020B0306030504020204" pitchFamily="34" charset="0"/>
      <p:regular r:id="rId31"/>
      <p:italic r:id="rId32"/>
    </p:embeddedFont>
    <p:embeddedFont>
      <p:font typeface="Open Sans Light 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haronGuy2/Alcohol-Consumtion-Prediction" TargetMode="External"/><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3" Type="http://schemas.openxmlformats.org/officeDocument/2006/relationships/hyperlink" Target="http://alcoholproject.online/" TargetMode="Externa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1.sv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www.wikipedia.org/" TargetMode="External"/><Relationship Id="rId3" Type="http://schemas.openxmlformats.org/officeDocument/2006/relationships/image" Target="../media/image5.png"/><Relationship Id="rId7" Type="http://schemas.openxmlformats.org/officeDocument/2006/relationships/hyperlink" Target="https://latitude.to/map" TargetMode="Externa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s://www.who.int/data/gho" TargetMode="External"/><Relationship Id="rId5" Type="http://schemas.openxmlformats.org/officeDocument/2006/relationships/hyperlink" Target="https://www.niaaa.nih.gov/alcohols-effects-health" TargetMode="External"/><Relationship Id="rId4" Type="http://schemas.openxmlformats.org/officeDocument/2006/relationships/image" Target="../media/image6.svg"/><Relationship Id="rId9" Type="http://schemas.openxmlformats.org/officeDocument/2006/relationships/hyperlink" Target="https://www.nationmaster.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b="15651"/>
          <a:stretch>
            <a:fillRect/>
          </a:stretch>
        </a:blipFill>
        <a:effectLst/>
      </p:bgPr>
    </p:bg>
    <p:spTree>
      <p:nvGrpSpPr>
        <p:cNvPr id="1" name=""/>
        <p:cNvGrpSpPr/>
        <p:nvPr/>
      </p:nvGrpSpPr>
      <p:grpSpPr>
        <a:xfrm>
          <a:off x="0" y="0"/>
          <a:ext cx="0" cy="0"/>
          <a:chOff x="0" y="0"/>
          <a:chExt cx="0" cy="0"/>
        </a:xfrm>
      </p:grpSpPr>
      <p:sp>
        <p:nvSpPr>
          <p:cNvPr id="4" name="TextBox 4"/>
          <p:cNvSpPr txBox="1"/>
          <p:nvPr/>
        </p:nvSpPr>
        <p:spPr>
          <a:xfrm>
            <a:off x="1028700" y="1333500"/>
            <a:ext cx="12065740" cy="3180323"/>
          </a:xfrm>
          <a:prstGeom prst="rect">
            <a:avLst/>
          </a:prstGeom>
        </p:spPr>
        <p:txBody>
          <a:bodyPr lIns="0" tIns="0" rIns="0" bIns="0" rtlCol="0" anchor="t">
            <a:spAutoFit/>
          </a:bodyPr>
          <a:lstStyle/>
          <a:p>
            <a:pPr algn="l">
              <a:lnSpc>
                <a:spcPts val="12167"/>
              </a:lnSpc>
            </a:pPr>
            <a:r>
              <a:rPr lang="en-US" sz="12807" spc="-640">
                <a:solidFill>
                  <a:srgbClr val="FFFFFF"/>
                </a:solidFill>
                <a:latin typeface="League Spartan"/>
              </a:rPr>
              <a:t>Global Alcohol Consumption </a:t>
            </a:r>
          </a:p>
        </p:txBody>
      </p:sp>
      <p:sp>
        <p:nvSpPr>
          <p:cNvPr id="5" name="TextBox 5"/>
          <p:cNvSpPr txBox="1"/>
          <p:nvPr/>
        </p:nvSpPr>
        <p:spPr>
          <a:xfrm>
            <a:off x="1028700" y="4258310"/>
            <a:ext cx="15131207" cy="885190"/>
          </a:xfrm>
          <a:prstGeom prst="rect">
            <a:avLst/>
          </a:prstGeom>
        </p:spPr>
        <p:txBody>
          <a:bodyPr lIns="0" tIns="0" rIns="0" bIns="0" rtlCol="0" anchor="t">
            <a:spAutoFit/>
          </a:bodyPr>
          <a:lstStyle/>
          <a:p>
            <a:pPr>
              <a:lnSpc>
                <a:spcPts val="7280"/>
              </a:lnSpc>
            </a:pPr>
            <a:r>
              <a:rPr lang="en-US" sz="5200">
                <a:solidFill>
                  <a:srgbClr val="FFFFFF"/>
                </a:solidFill>
                <a:latin typeface="Open Sans"/>
              </a:rPr>
              <a:t>Predicting world alcohol consumption in 2020</a:t>
            </a:r>
          </a:p>
        </p:txBody>
      </p:sp>
      <p:sp>
        <p:nvSpPr>
          <p:cNvPr id="6" name="TextBox 6"/>
          <p:cNvSpPr txBox="1"/>
          <p:nvPr/>
        </p:nvSpPr>
        <p:spPr>
          <a:xfrm>
            <a:off x="1028700" y="5355605"/>
            <a:ext cx="5086826" cy="582295"/>
          </a:xfrm>
          <a:prstGeom prst="rect">
            <a:avLst/>
          </a:prstGeom>
        </p:spPr>
        <p:txBody>
          <a:bodyPr lIns="0" tIns="0" rIns="0" bIns="0" rtlCol="0" anchor="t">
            <a:spAutoFit/>
          </a:bodyPr>
          <a:lstStyle/>
          <a:p>
            <a:pPr>
              <a:lnSpc>
                <a:spcPts val="4759"/>
              </a:lnSpc>
            </a:pPr>
            <a:r>
              <a:rPr lang="en-US" sz="3400">
                <a:solidFill>
                  <a:srgbClr val="FFFFFF"/>
                </a:solidFill>
                <a:latin typeface="Open Sans Light"/>
              </a:rPr>
              <a:t>Sharon Guy &amp; Netanel Iluz</a:t>
            </a:r>
          </a:p>
        </p:txBody>
      </p:sp>
      <p:pic>
        <p:nvPicPr>
          <p:cNvPr id="10" name="Picture 3">
            <a:hlinkClick r:id="rId3"/>
            <a:extLst>
              <a:ext uri="{FF2B5EF4-FFF2-40B4-BE49-F238E27FC236}">
                <a16:creationId xmlns:a16="http://schemas.microsoft.com/office/drawing/2014/main" id="{8766DA89-32FF-46CA-8394-0ACD6B4A34E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840200" y="266700"/>
            <a:ext cx="1224122" cy="119741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rcRect t="31332" b="31332"/>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971550"/>
            <a:ext cx="15387727" cy="3257430"/>
          </a:xfrm>
          <a:prstGeom prst="rect">
            <a:avLst/>
          </a:prstGeom>
        </p:spPr>
        <p:txBody>
          <a:bodyPr lIns="0" tIns="0" rIns="0" bIns="0" rtlCol="0" anchor="t">
            <a:spAutoFit/>
          </a:bodyPr>
          <a:lstStyle/>
          <a:p>
            <a:pPr>
              <a:lnSpc>
                <a:spcPts val="4480"/>
              </a:lnSpc>
            </a:pPr>
            <a:r>
              <a:rPr lang="en-US" sz="3200" dirty="0">
                <a:solidFill>
                  <a:srgbClr val="FFFFFF"/>
                </a:solidFill>
                <a:latin typeface="Open Sans Light"/>
              </a:rPr>
              <a:t>We have managed to get over 90% accuracy in our prediction according to the </a:t>
            </a:r>
            <a:br>
              <a:rPr lang="en-US" sz="3200" dirty="0">
                <a:solidFill>
                  <a:srgbClr val="FFFFFF"/>
                </a:solidFill>
                <a:latin typeface="Open Sans Light"/>
              </a:rPr>
            </a:br>
            <a:r>
              <a:rPr lang="en-US" sz="3200" dirty="0">
                <a:solidFill>
                  <a:srgbClr val="FFFFFF"/>
                </a:solidFill>
                <a:latin typeface="Open Sans Light"/>
              </a:rPr>
              <a:t>R-square indicator.</a:t>
            </a:r>
          </a:p>
          <a:p>
            <a:pPr>
              <a:lnSpc>
                <a:spcPts val="3219"/>
              </a:lnSpc>
            </a:pPr>
            <a:endParaRPr lang="en-US" sz="3200" dirty="0">
              <a:solidFill>
                <a:srgbClr val="FFFFFF"/>
              </a:solidFill>
              <a:latin typeface="Open Sans Light"/>
            </a:endParaRPr>
          </a:p>
          <a:p>
            <a:pPr>
              <a:lnSpc>
                <a:spcPts val="4480"/>
              </a:lnSpc>
            </a:pPr>
            <a:r>
              <a:rPr lang="en-US" sz="3200" dirty="0">
                <a:solidFill>
                  <a:srgbClr val="FFFFFF"/>
                </a:solidFill>
                <a:latin typeface="Open Sans Light"/>
              </a:rPr>
              <a:t>We ran the model again on the data we have reserved for the prediction, and compared our results to the original values of the total consumption for 2019 of 10 selected countries:</a:t>
            </a:r>
          </a:p>
        </p:txBody>
      </p:sp>
      <p:pic>
        <p:nvPicPr>
          <p:cNvPr id="3" name="Picture 3"/>
          <p:cNvPicPr>
            <a:picLocks noChangeAspect="1"/>
          </p:cNvPicPr>
          <p:nvPr/>
        </p:nvPicPr>
        <p:blipFill>
          <a:blip r:embed="rId3"/>
          <a:srcRect/>
          <a:stretch>
            <a:fillRect/>
          </a:stretch>
        </p:blipFill>
        <p:spPr>
          <a:xfrm>
            <a:off x="5943600" y="3790886"/>
            <a:ext cx="6878786" cy="4402986"/>
          </a:xfrm>
          <a:prstGeom prst="rect">
            <a:avLst/>
          </a:prstGeom>
        </p:spPr>
      </p:pic>
      <p:sp>
        <p:nvSpPr>
          <p:cNvPr id="4" name="TextBox 4"/>
          <p:cNvSpPr txBox="1"/>
          <p:nvPr/>
        </p:nvSpPr>
        <p:spPr>
          <a:xfrm>
            <a:off x="1028700" y="8307070"/>
            <a:ext cx="16230600" cy="1103630"/>
          </a:xfrm>
          <a:prstGeom prst="rect">
            <a:avLst/>
          </a:prstGeom>
        </p:spPr>
        <p:txBody>
          <a:bodyPr lIns="0" tIns="0" rIns="0" bIns="0" rtlCol="0" anchor="t">
            <a:spAutoFit/>
          </a:bodyPr>
          <a:lstStyle/>
          <a:p>
            <a:pPr>
              <a:lnSpc>
                <a:spcPts val="4479"/>
              </a:lnSpc>
            </a:pPr>
            <a:r>
              <a:rPr lang="en-US" sz="3199" dirty="0">
                <a:solidFill>
                  <a:srgbClr val="FFFFFF"/>
                </a:solidFill>
                <a:latin typeface="Open Sans Light"/>
              </a:rPr>
              <a:t>We can see that we have high correlation between the original value of total consumption and the value we had predicted!</a:t>
            </a:r>
          </a:p>
        </p:txBody>
      </p:sp>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249775" y="200025"/>
            <a:ext cx="843600" cy="154146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rcRect t="31332" b="31332"/>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971550"/>
            <a:ext cx="15533649" cy="5050790"/>
          </a:xfrm>
          <a:prstGeom prst="rect">
            <a:avLst/>
          </a:prstGeom>
        </p:spPr>
        <p:txBody>
          <a:bodyPr lIns="0" tIns="0" rIns="0" bIns="0" rtlCol="0" anchor="t">
            <a:spAutoFit/>
          </a:bodyPr>
          <a:lstStyle/>
          <a:p>
            <a:pPr>
              <a:lnSpc>
                <a:spcPts val="4480"/>
              </a:lnSpc>
            </a:pPr>
            <a:r>
              <a:rPr lang="en-US" sz="3200">
                <a:solidFill>
                  <a:srgbClr val="FFFFFF"/>
                </a:solidFill>
                <a:latin typeface="Open Sans Light"/>
              </a:rPr>
              <a:t>Now that we know that our model is producing very good results, we can use the data we have predicted to calculate the total alcohol consumption value for each country in 2020.</a:t>
            </a:r>
          </a:p>
          <a:p>
            <a:pPr>
              <a:lnSpc>
                <a:spcPts val="4480"/>
              </a:lnSpc>
            </a:pPr>
            <a:endParaRPr lang="en-US" sz="3200">
              <a:solidFill>
                <a:srgbClr val="FFFFFF"/>
              </a:solidFill>
              <a:latin typeface="Open Sans Light"/>
            </a:endParaRPr>
          </a:p>
          <a:p>
            <a:pPr>
              <a:lnSpc>
                <a:spcPts val="4480"/>
              </a:lnSpc>
            </a:pPr>
            <a:r>
              <a:rPr lang="en-US" sz="3200">
                <a:solidFill>
                  <a:srgbClr val="FFFFFF"/>
                </a:solidFill>
                <a:latin typeface="Open Sans Light"/>
              </a:rPr>
              <a:t>We had calculated the trend of change in consumption in the predicted values, and had applied it to the most recent year value - of 2019.</a:t>
            </a:r>
          </a:p>
          <a:p>
            <a:pPr>
              <a:lnSpc>
                <a:spcPts val="4480"/>
              </a:lnSpc>
            </a:pPr>
            <a:endParaRPr lang="en-US" sz="3200">
              <a:solidFill>
                <a:srgbClr val="FFFFFF"/>
              </a:solidFill>
              <a:latin typeface="Open Sans Light"/>
            </a:endParaRPr>
          </a:p>
          <a:p>
            <a:pPr>
              <a:lnSpc>
                <a:spcPts val="4480"/>
              </a:lnSpc>
            </a:pPr>
            <a:r>
              <a:rPr lang="en-US" sz="3200">
                <a:solidFill>
                  <a:srgbClr val="FFFFFF"/>
                </a:solidFill>
                <a:latin typeface="Open Sans Light"/>
              </a:rPr>
              <a:t>The result is a list the estimated alcohol consumption values in 2020 per country, based on the trend of predicted values.</a:t>
            </a:r>
          </a:p>
        </p:txBody>
      </p:sp>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249775" y="200025"/>
            <a:ext cx="843600" cy="154146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rcRect t="31332" b="31332"/>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028700" y="2242820"/>
            <a:ext cx="8104266" cy="7015480"/>
          </a:xfrm>
          <a:prstGeom prst="rect">
            <a:avLst/>
          </a:prstGeom>
        </p:spPr>
      </p:pic>
      <p:pic>
        <p:nvPicPr>
          <p:cNvPr id="3" name="Picture 3"/>
          <p:cNvPicPr>
            <a:picLocks noChangeAspect="1"/>
          </p:cNvPicPr>
          <p:nvPr/>
        </p:nvPicPr>
        <p:blipFill>
          <a:blip r:embed="rId4"/>
          <a:srcRect/>
          <a:stretch>
            <a:fillRect/>
          </a:stretch>
        </p:blipFill>
        <p:spPr>
          <a:xfrm>
            <a:off x="9565897" y="2242820"/>
            <a:ext cx="7693403" cy="7015480"/>
          </a:xfrm>
          <a:prstGeom prst="rect">
            <a:avLst/>
          </a:prstGeom>
        </p:spPr>
      </p:pic>
      <p:sp>
        <p:nvSpPr>
          <p:cNvPr id="4" name="TextBox 4"/>
          <p:cNvSpPr txBox="1"/>
          <p:nvPr/>
        </p:nvSpPr>
        <p:spPr>
          <a:xfrm>
            <a:off x="1028700" y="514350"/>
            <a:ext cx="7364849" cy="1366520"/>
          </a:xfrm>
          <a:prstGeom prst="rect">
            <a:avLst/>
          </a:prstGeom>
        </p:spPr>
        <p:txBody>
          <a:bodyPr lIns="0" tIns="0" rIns="0" bIns="0" rtlCol="0" anchor="t">
            <a:spAutoFit/>
          </a:bodyPr>
          <a:lstStyle/>
          <a:p>
            <a:pPr>
              <a:lnSpc>
                <a:spcPts val="11200"/>
              </a:lnSpc>
            </a:pPr>
            <a:r>
              <a:rPr lang="en-US" sz="8000" dirty="0">
                <a:solidFill>
                  <a:srgbClr val="FFFFFF"/>
                </a:solidFill>
                <a:latin typeface="Open Sans Extra Bold"/>
              </a:rPr>
              <a:t>Visualizations</a:t>
            </a:r>
          </a:p>
        </p:txBody>
      </p:sp>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259300" y="193446"/>
            <a:ext cx="839700" cy="149946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rcRect t="31332" b="31332"/>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028700" y="943178"/>
            <a:ext cx="11988676" cy="6300171"/>
          </a:xfrm>
          <a:prstGeom prst="rect">
            <a:avLst/>
          </a:prstGeom>
        </p:spPr>
      </p:pic>
      <p:sp>
        <p:nvSpPr>
          <p:cNvPr id="3" name="TextBox 3"/>
          <p:cNvSpPr txBox="1"/>
          <p:nvPr/>
        </p:nvSpPr>
        <p:spPr>
          <a:xfrm>
            <a:off x="1028700" y="7590790"/>
            <a:ext cx="16230600" cy="1667510"/>
          </a:xfrm>
          <a:prstGeom prst="rect">
            <a:avLst/>
          </a:prstGeom>
        </p:spPr>
        <p:txBody>
          <a:bodyPr lIns="0" tIns="0" rIns="0" bIns="0" rtlCol="0" anchor="t">
            <a:spAutoFit/>
          </a:bodyPr>
          <a:lstStyle/>
          <a:p>
            <a:pPr>
              <a:lnSpc>
                <a:spcPts val="4479"/>
              </a:lnSpc>
            </a:pPr>
            <a:r>
              <a:rPr lang="en-US" sz="3199">
                <a:solidFill>
                  <a:srgbClr val="FFFFFF"/>
                </a:solidFill>
                <a:latin typeface="Open Sans Light"/>
              </a:rPr>
              <a:t>We can see that countries with low temperature, drink more alcohol.</a:t>
            </a:r>
          </a:p>
          <a:p>
            <a:pPr>
              <a:lnSpc>
                <a:spcPts val="4479"/>
              </a:lnSpc>
            </a:pPr>
            <a:r>
              <a:rPr lang="en-US" sz="3199">
                <a:solidFill>
                  <a:srgbClr val="FFFFFF"/>
                </a:solidFill>
                <a:latin typeface="Open Sans Light"/>
              </a:rPr>
              <a:t>This aligns with the fact that alcohol is often used as a way to keep warm in low temperatures.</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259300" y="193446"/>
            <a:ext cx="839700" cy="149946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rcRect t="31332" b="31332"/>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014844" y="925859"/>
            <a:ext cx="12167756" cy="6608077"/>
          </a:xfrm>
          <a:prstGeom prst="rect">
            <a:avLst/>
          </a:prstGeom>
        </p:spPr>
      </p:pic>
      <p:sp>
        <p:nvSpPr>
          <p:cNvPr id="3" name="TextBox 3"/>
          <p:cNvSpPr txBox="1"/>
          <p:nvPr/>
        </p:nvSpPr>
        <p:spPr>
          <a:xfrm>
            <a:off x="1014844" y="7810500"/>
            <a:ext cx="16230600" cy="1692899"/>
          </a:xfrm>
          <a:prstGeom prst="rect">
            <a:avLst/>
          </a:prstGeom>
        </p:spPr>
        <p:txBody>
          <a:bodyPr lIns="0" tIns="0" rIns="0" bIns="0" rtlCol="0" anchor="t">
            <a:spAutoFit/>
          </a:bodyPr>
          <a:lstStyle/>
          <a:p>
            <a:pPr>
              <a:lnSpc>
                <a:spcPts val="4480"/>
              </a:lnSpc>
            </a:pPr>
            <a:r>
              <a:rPr lang="en-US" sz="3200" dirty="0">
                <a:solidFill>
                  <a:srgbClr val="FFFFFF"/>
                </a:solidFill>
                <a:latin typeface="Open Sans Light"/>
              </a:rPr>
              <a:t>We can see that countries with average income consume more alcohol.</a:t>
            </a:r>
          </a:p>
          <a:p>
            <a:pPr>
              <a:lnSpc>
                <a:spcPts val="4480"/>
              </a:lnSpc>
            </a:pPr>
            <a:r>
              <a:rPr lang="en-US" sz="3200" dirty="0">
                <a:solidFill>
                  <a:srgbClr val="FFFFFF"/>
                </a:solidFill>
                <a:latin typeface="Open Sans Light"/>
              </a:rPr>
              <a:t>Understandably, in countries with very low income, alcohol is less consumed since the money is usually spent on basic products such as food and clothing.</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259300" y="193446"/>
            <a:ext cx="839700" cy="149946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rcRect t="31332" b="31332"/>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014845" y="943178"/>
            <a:ext cx="12249369" cy="6582457"/>
          </a:xfrm>
          <a:prstGeom prst="rect">
            <a:avLst/>
          </a:prstGeom>
        </p:spPr>
      </p:pic>
      <p:sp>
        <p:nvSpPr>
          <p:cNvPr id="3" name="TextBox 3"/>
          <p:cNvSpPr txBox="1"/>
          <p:nvPr/>
        </p:nvSpPr>
        <p:spPr>
          <a:xfrm>
            <a:off x="1014845" y="7849870"/>
            <a:ext cx="16230600" cy="1103630"/>
          </a:xfrm>
          <a:prstGeom prst="rect">
            <a:avLst/>
          </a:prstGeom>
        </p:spPr>
        <p:txBody>
          <a:bodyPr lIns="0" tIns="0" rIns="0" bIns="0" rtlCol="0" anchor="t">
            <a:spAutoFit/>
          </a:bodyPr>
          <a:lstStyle/>
          <a:p>
            <a:pPr>
              <a:lnSpc>
                <a:spcPts val="4479"/>
              </a:lnSpc>
            </a:pPr>
            <a:r>
              <a:rPr lang="en-US" sz="3199" dirty="0">
                <a:solidFill>
                  <a:srgbClr val="FFFFFF"/>
                </a:solidFill>
                <a:latin typeface="Open Sans Light"/>
              </a:rPr>
              <a:t>Surprisingly, we can see here that smaller countries consume more alcohol, compared to larger countries.</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259300" y="193446"/>
            <a:ext cx="839700" cy="149946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rcRect t="31332" b="31332"/>
          <a:stretch>
            <a:fillRect/>
          </a:stretch>
        </a:blip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259300" y="193446"/>
            <a:ext cx="839700" cy="1499464"/>
          </a:xfrm>
          <a:prstGeom prst="rect">
            <a:avLst/>
          </a:prstGeom>
        </p:spPr>
      </p:pic>
      <p:grpSp>
        <p:nvGrpSpPr>
          <p:cNvPr id="5" name="Group 4">
            <a:extLst>
              <a:ext uri="{FF2B5EF4-FFF2-40B4-BE49-F238E27FC236}">
                <a16:creationId xmlns:a16="http://schemas.microsoft.com/office/drawing/2014/main" id="{159DBD4E-678B-4A84-A395-75083A879358}"/>
              </a:ext>
            </a:extLst>
          </p:cNvPr>
          <p:cNvGrpSpPr/>
          <p:nvPr/>
        </p:nvGrpSpPr>
        <p:grpSpPr>
          <a:xfrm>
            <a:off x="1435030" y="1104900"/>
            <a:ext cx="15417940" cy="9331730"/>
            <a:chOff x="542382" y="260120"/>
            <a:chExt cx="16263296" cy="10106891"/>
          </a:xfrm>
        </p:grpSpPr>
        <p:pic>
          <p:nvPicPr>
            <p:cNvPr id="2" name="Picture 2"/>
            <p:cNvPicPr>
              <a:picLocks noChangeAspect="1"/>
            </p:cNvPicPr>
            <p:nvPr/>
          </p:nvPicPr>
          <p:blipFill>
            <a:blip r:embed="rId5"/>
            <a:srcRect r="1235" b="830"/>
            <a:stretch>
              <a:fillRect/>
            </a:stretch>
          </p:blipFill>
          <p:spPr>
            <a:xfrm rot="-5400000">
              <a:off x="-746337" y="1548839"/>
              <a:ext cx="10106891" cy="7529454"/>
            </a:xfrm>
            <a:prstGeom prst="rect">
              <a:avLst/>
            </a:prstGeom>
          </p:spPr>
        </p:pic>
        <p:pic>
          <p:nvPicPr>
            <p:cNvPr id="4" name="Picture 4"/>
            <p:cNvPicPr>
              <a:picLocks noChangeAspect="1"/>
            </p:cNvPicPr>
            <p:nvPr/>
          </p:nvPicPr>
          <p:blipFill>
            <a:blip r:embed="rId6"/>
            <a:srcRect l="11636" r="1409"/>
            <a:stretch>
              <a:fillRect/>
            </a:stretch>
          </p:blipFill>
          <p:spPr>
            <a:xfrm rot="-5400000">
              <a:off x="7985895" y="346061"/>
              <a:ext cx="8905724" cy="8733843"/>
            </a:xfrm>
            <a:prstGeom prst="rect">
              <a:avLst/>
            </a:prstGeom>
          </p:spPr>
        </p:pic>
      </p:grpSp>
      <p:sp>
        <p:nvSpPr>
          <p:cNvPr id="6" name="TextBox 5">
            <a:extLst>
              <a:ext uri="{FF2B5EF4-FFF2-40B4-BE49-F238E27FC236}">
                <a16:creationId xmlns:a16="http://schemas.microsoft.com/office/drawing/2014/main" id="{937DBB4C-F6D5-49E2-8DAE-ACF6BFB53DCD}"/>
              </a:ext>
            </a:extLst>
          </p:cNvPr>
          <p:cNvSpPr txBox="1"/>
          <p:nvPr/>
        </p:nvSpPr>
        <p:spPr>
          <a:xfrm>
            <a:off x="4610100" y="416494"/>
            <a:ext cx="9067800" cy="523220"/>
          </a:xfrm>
          <a:prstGeom prst="rect">
            <a:avLst/>
          </a:prstGeom>
          <a:noFill/>
        </p:spPr>
        <p:txBody>
          <a:bodyPr wrap="square" rtlCol="0">
            <a:spAutoFit/>
          </a:bodyPr>
          <a:lstStyle/>
          <a:p>
            <a:r>
              <a:rPr lang="en-GB" sz="2800" dirty="0">
                <a:solidFill>
                  <a:schemeClr val="bg1"/>
                </a:solidFill>
              </a:rPr>
              <a:t>Prediction of 2020 – Total Alcohol Consumption Per Country</a:t>
            </a:r>
            <a:endParaRPr lang="LID4096" sz="2800"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rcRect t="31332" b="31332"/>
          <a:stretch>
            <a:fillRect/>
          </a:stretch>
        </a:blip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259300" y="193446"/>
            <a:ext cx="839700" cy="1499464"/>
          </a:xfrm>
          <a:prstGeom prst="rect">
            <a:avLst/>
          </a:prstGeom>
        </p:spPr>
      </p:pic>
      <p:grpSp>
        <p:nvGrpSpPr>
          <p:cNvPr id="5" name="Group 4">
            <a:extLst>
              <a:ext uri="{FF2B5EF4-FFF2-40B4-BE49-F238E27FC236}">
                <a16:creationId xmlns:a16="http://schemas.microsoft.com/office/drawing/2014/main" id="{693C5111-7F89-4DBF-B9A0-322BA9A0494F}"/>
              </a:ext>
            </a:extLst>
          </p:cNvPr>
          <p:cNvGrpSpPr/>
          <p:nvPr/>
        </p:nvGrpSpPr>
        <p:grpSpPr>
          <a:xfrm>
            <a:off x="1981201" y="1104897"/>
            <a:ext cx="14325599" cy="9182101"/>
            <a:chOff x="1028701" y="656230"/>
            <a:chExt cx="15418635" cy="9583670"/>
          </a:xfrm>
        </p:grpSpPr>
        <p:pic>
          <p:nvPicPr>
            <p:cNvPr id="2" name="Picture 2"/>
            <p:cNvPicPr>
              <a:picLocks noChangeAspect="1"/>
            </p:cNvPicPr>
            <p:nvPr/>
          </p:nvPicPr>
          <p:blipFill rotWithShape="1">
            <a:blip r:embed="rId5"/>
            <a:srcRect l="2755" t="-1" r="3458" b="153"/>
            <a:stretch/>
          </p:blipFill>
          <p:spPr>
            <a:xfrm rot="16200000">
              <a:off x="274220" y="1410712"/>
              <a:ext cx="9583669" cy="8074708"/>
            </a:xfrm>
            <a:prstGeom prst="rect">
              <a:avLst/>
            </a:prstGeom>
          </p:spPr>
        </p:pic>
        <p:pic>
          <p:nvPicPr>
            <p:cNvPr id="4" name="Picture 4"/>
            <p:cNvPicPr>
              <a:picLocks noChangeAspect="1"/>
            </p:cNvPicPr>
            <p:nvPr/>
          </p:nvPicPr>
          <p:blipFill rotWithShape="1">
            <a:blip r:embed="rId6"/>
            <a:srcRect l="6958" t="390" r="2701"/>
            <a:stretch/>
          </p:blipFill>
          <p:spPr>
            <a:xfrm rot="16200000">
              <a:off x="8200668" y="1558970"/>
              <a:ext cx="9149408" cy="7343928"/>
            </a:xfrm>
            <a:prstGeom prst="rect">
              <a:avLst/>
            </a:prstGeom>
          </p:spPr>
        </p:pic>
      </p:grpSp>
      <p:sp>
        <p:nvSpPr>
          <p:cNvPr id="6" name="TextBox 5">
            <a:extLst>
              <a:ext uri="{FF2B5EF4-FFF2-40B4-BE49-F238E27FC236}">
                <a16:creationId xmlns:a16="http://schemas.microsoft.com/office/drawing/2014/main" id="{F45F4415-F944-4E9B-A561-0BABA0E470F4}"/>
              </a:ext>
            </a:extLst>
          </p:cNvPr>
          <p:cNvSpPr txBox="1"/>
          <p:nvPr/>
        </p:nvSpPr>
        <p:spPr>
          <a:xfrm>
            <a:off x="4610100" y="429280"/>
            <a:ext cx="9067800" cy="523220"/>
          </a:xfrm>
          <a:prstGeom prst="rect">
            <a:avLst/>
          </a:prstGeom>
          <a:noFill/>
        </p:spPr>
        <p:txBody>
          <a:bodyPr wrap="square" rtlCol="0">
            <a:spAutoFit/>
          </a:bodyPr>
          <a:lstStyle/>
          <a:p>
            <a:r>
              <a:rPr lang="en-GB" sz="2800" dirty="0">
                <a:solidFill>
                  <a:schemeClr val="bg1"/>
                </a:solidFill>
              </a:rPr>
              <a:t>Prediction of 2020 – Total Alcohol Consumption Per Country</a:t>
            </a:r>
            <a:endParaRPr lang="LID4096" sz="2800"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rcRect t="31332" b="31332"/>
          <a:stretch>
            <a:fillRect/>
          </a:stretch>
        </a:blipFill>
        <a:effectLst/>
      </p:bgPr>
    </p:bg>
    <p:spTree>
      <p:nvGrpSpPr>
        <p:cNvPr id="1" name=""/>
        <p:cNvGrpSpPr/>
        <p:nvPr/>
      </p:nvGrpSpPr>
      <p:grpSpPr>
        <a:xfrm>
          <a:off x="0" y="0"/>
          <a:ext cx="0" cy="0"/>
          <a:chOff x="0" y="0"/>
          <a:chExt cx="0" cy="0"/>
        </a:xfrm>
      </p:grpSpPr>
      <p:sp>
        <p:nvSpPr>
          <p:cNvPr id="3" name="TextBox 3"/>
          <p:cNvSpPr txBox="1"/>
          <p:nvPr/>
        </p:nvSpPr>
        <p:spPr>
          <a:xfrm>
            <a:off x="1562100" y="1104900"/>
            <a:ext cx="15697200" cy="1443600"/>
          </a:xfrm>
          <a:prstGeom prst="rect">
            <a:avLst/>
          </a:prstGeom>
        </p:spPr>
        <p:txBody>
          <a:bodyPr wrap="square" lIns="0" tIns="0" rIns="0" bIns="0" rtlCol="0" anchor="t">
            <a:spAutoFit/>
          </a:bodyPr>
          <a:lstStyle/>
          <a:p>
            <a:pPr>
              <a:lnSpc>
                <a:spcPts val="12599"/>
              </a:lnSpc>
            </a:pPr>
            <a:r>
              <a:rPr lang="en-US" sz="7000" dirty="0">
                <a:solidFill>
                  <a:srgbClr val="FFFFFF"/>
                </a:solidFill>
                <a:latin typeface="Open Sans Extra Bold"/>
              </a:rPr>
              <a:t>Interactive Map: 2020 Predictions</a:t>
            </a:r>
          </a:p>
        </p:txBody>
      </p:sp>
      <p:sp>
        <p:nvSpPr>
          <p:cNvPr id="4" name="TextBox 4"/>
          <p:cNvSpPr txBox="1"/>
          <p:nvPr/>
        </p:nvSpPr>
        <p:spPr>
          <a:xfrm>
            <a:off x="15997595" y="2556376"/>
            <a:ext cx="1261705" cy="834524"/>
          </a:xfrm>
          <a:prstGeom prst="rect">
            <a:avLst/>
          </a:prstGeom>
        </p:spPr>
        <p:txBody>
          <a:bodyPr lIns="0" tIns="0" rIns="0" bIns="0" rtlCol="0" anchor="t">
            <a:spAutoFit/>
          </a:bodyPr>
          <a:lstStyle/>
          <a:p>
            <a:pPr algn="ctr">
              <a:lnSpc>
                <a:spcPts val="7280"/>
              </a:lnSpc>
            </a:pPr>
            <a:r>
              <a:rPr lang="en-US" sz="4000" u="sng" dirty="0">
                <a:solidFill>
                  <a:schemeClr val="bg1"/>
                </a:solidFill>
                <a:latin typeface="Open Sans"/>
                <a:hlinkClick r:id="rId3">
                  <a:extLst>
                    <a:ext uri="{A12FA001-AC4F-418D-AE19-62706E023703}">
                      <ahyp:hlinkClr xmlns:ahyp="http://schemas.microsoft.com/office/drawing/2018/hyperlinkcolor" val="tx"/>
                    </a:ext>
                  </a:extLst>
                </a:hlinkClick>
              </a:rPr>
              <a:t>Link</a:t>
            </a:r>
            <a:endParaRPr lang="en-US" sz="4000" u="sng" dirty="0">
              <a:solidFill>
                <a:schemeClr val="bg1"/>
              </a:solidFill>
              <a:latin typeface="Open Sans"/>
            </a:endParaRPr>
          </a:p>
        </p:txBody>
      </p:sp>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259300" y="193446"/>
            <a:ext cx="839700" cy="1499464"/>
          </a:xfrm>
          <a:prstGeom prst="rect">
            <a:avLst/>
          </a:prstGeom>
        </p:spPr>
      </p:pic>
      <p:pic>
        <p:nvPicPr>
          <p:cNvPr id="7" name="Picture 6">
            <a:extLst>
              <a:ext uri="{FF2B5EF4-FFF2-40B4-BE49-F238E27FC236}">
                <a16:creationId xmlns:a16="http://schemas.microsoft.com/office/drawing/2014/main" id="{3C5045C7-4952-4533-920B-8708CC68678D}"/>
              </a:ext>
            </a:extLst>
          </p:cNvPr>
          <p:cNvPicPr>
            <a:picLocks noChangeAspect="1"/>
          </p:cNvPicPr>
          <p:nvPr/>
        </p:nvPicPr>
        <p:blipFill>
          <a:blip r:embed="rId6"/>
          <a:stretch>
            <a:fillRect/>
          </a:stretch>
        </p:blipFill>
        <p:spPr>
          <a:xfrm>
            <a:off x="2181629" y="2845633"/>
            <a:ext cx="13924742" cy="695682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rcRect t="5123" b="10528"/>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32554" y="369570"/>
            <a:ext cx="17422892" cy="1184910"/>
          </a:xfrm>
          <a:prstGeom prst="rect">
            <a:avLst/>
          </a:prstGeom>
        </p:spPr>
        <p:txBody>
          <a:bodyPr lIns="0" tIns="0" rIns="0" bIns="0" rtlCol="0" anchor="t">
            <a:spAutoFit/>
          </a:bodyPr>
          <a:lstStyle/>
          <a:p>
            <a:pPr algn="ctr">
              <a:lnSpc>
                <a:spcPts val="9660"/>
              </a:lnSpc>
            </a:pPr>
            <a:r>
              <a:rPr lang="en-US" sz="6900">
                <a:solidFill>
                  <a:srgbClr val="000000"/>
                </a:solidFill>
                <a:latin typeface="Open Sans Extra Bold"/>
              </a:rPr>
              <a:t>Choose your country and have a drink!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rcRect t="31332" b="31332"/>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876300"/>
            <a:ext cx="10137934" cy="1366520"/>
          </a:xfrm>
          <a:prstGeom prst="rect">
            <a:avLst/>
          </a:prstGeom>
        </p:spPr>
        <p:txBody>
          <a:bodyPr lIns="0" tIns="0" rIns="0" bIns="0" rtlCol="0" anchor="t">
            <a:spAutoFit/>
          </a:bodyPr>
          <a:lstStyle/>
          <a:p>
            <a:pPr>
              <a:lnSpc>
                <a:spcPts val="11200"/>
              </a:lnSpc>
            </a:pPr>
            <a:r>
              <a:rPr lang="en-US" sz="8000" dirty="0">
                <a:solidFill>
                  <a:srgbClr val="FFFFFF"/>
                </a:solidFill>
                <a:latin typeface="Open Sans Extra Bold"/>
              </a:rPr>
              <a:t>External resources:</a:t>
            </a:r>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863314" y="190500"/>
            <a:ext cx="1234186" cy="1290498"/>
          </a:xfrm>
          <a:prstGeom prst="rect">
            <a:avLst/>
          </a:prstGeom>
        </p:spPr>
      </p:pic>
      <p:sp>
        <p:nvSpPr>
          <p:cNvPr id="4" name="TextBox 4"/>
          <p:cNvSpPr txBox="1"/>
          <p:nvPr/>
        </p:nvSpPr>
        <p:spPr>
          <a:xfrm>
            <a:off x="1578390" y="3600405"/>
            <a:ext cx="13052010" cy="706540"/>
          </a:xfrm>
          <a:prstGeom prst="rect">
            <a:avLst/>
          </a:prstGeom>
        </p:spPr>
        <p:txBody>
          <a:bodyPr wrap="square" lIns="0" tIns="0" rIns="0" bIns="0" rtlCol="0" anchor="t">
            <a:spAutoFit/>
          </a:bodyPr>
          <a:lstStyle/>
          <a:p>
            <a:pPr>
              <a:lnSpc>
                <a:spcPts val="5880"/>
              </a:lnSpc>
              <a:spcBef>
                <a:spcPct val="0"/>
              </a:spcBef>
            </a:pPr>
            <a:r>
              <a:rPr lang="en-US" sz="4200" u="sng" dirty="0">
                <a:solidFill>
                  <a:schemeClr val="bg1"/>
                </a:solidFill>
                <a:latin typeface="Open Sans"/>
                <a:hlinkClick r:id="rId5">
                  <a:extLst>
                    <a:ext uri="{A12FA001-AC4F-418D-AE19-62706E023703}">
                      <ahyp:hlinkClr xmlns:ahyp="http://schemas.microsoft.com/office/drawing/2018/hyperlinkcolor" val="tx"/>
                    </a:ext>
                  </a:extLst>
                </a:hlinkClick>
              </a:rPr>
              <a:t>National Institute on Alcohol Abuse and Alcoholism</a:t>
            </a:r>
            <a:endParaRPr lang="en-US" sz="4200" u="sng" dirty="0">
              <a:solidFill>
                <a:schemeClr val="bg1"/>
              </a:solidFill>
              <a:latin typeface="Open Sans"/>
            </a:endParaRPr>
          </a:p>
        </p:txBody>
      </p:sp>
      <p:sp>
        <p:nvSpPr>
          <p:cNvPr id="5" name="TextBox 5"/>
          <p:cNvSpPr txBox="1"/>
          <p:nvPr/>
        </p:nvSpPr>
        <p:spPr>
          <a:xfrm>
            <a:off x="1578390" y="2607344"/>
            <a:ext cx="7413210" cy="706540"/>
          </a:xfrm>
          <a:prstGeom prst="rect">
            <a:avLst/>
          </a:prstGeom>
        </p:spPr>
        <p:txBody>
          <a:bodyPr wrap="square" lIns="0" tIns="0" rIns="0" bIns="0" rtlCol="0" anchor="t">
            <a:spAutoFit/>
          </a:bodyPr>
          <a:lstStyle/>
          <a:p>
            <a:pPr>
              <a:lnSpc>
                <a:spcPts val="5880"/>
              </a:lnSpc>
            </a:pPr>
            <a:r>
              <a:rPr lang="en-US" sz="4200" u="sng" dirty="0">
                <a:solidFill>
                  <a:schemeClr val="bg1"/>
                </a:solidFill>
                <a:latin typeface="Open Sans"/>
                <a:hlinkClick r:id="rId6">
                  <a:extLst>
                    <a:ext uri="{A12FA001-AC4F-418D-AE19-62706E023703}">
                      <ahyp:hlinkClr xmlns:ahyp="http://schemas.microsoft.com/office/drawing/2018/hyperlinkcolor" val="tx"/>
                    </a:ext>
                  </a:extLst>
                </a:hlinkClick>
              </a:rPr>
              <a:t>World Health Organization</a:t>
            </a:r>
            <a:endParaRPr lang="en-US" sz="4200" u="sng" dirty="0">
              <a:solidFill>
                <a:schemeClr val="bg1"/>
              </a:solidFill>
              <a:latin typeface="Open Sans"/>
            </a:endParaRPr>
          </a:p>
        </p:txBody>
      </p:sp>
      <p:sp>
        <p:nvSpPr>
          <p:cNvPr id="6" name="TextBox 6"/>
          <p:cNvSpPr txBox="1"/>
          <p:nvPr/>
        </p:nvSpPr>
        <p:spPr>
          <a:xfrm>
            <a:off x="1578390" y="4747260"/>
            <a:ext cx="2056881" cy="716280"/>
          </a:xfrm>
          <a:prstGeom prst="rect">
            <a:avLst/>
          </a:prstGeom>
        </p:spPr>
        <p:txBody>
          <a:bodyPr lIns="0" tIns="0" rIns="0" bIns="0" rtlCol="0" anchor="t">
            <a:spAutoFit/>
          </a:bodyPr>
          <a:lstStyle/>
          <a:p>
            <a:pPr>
              <a:lnSpc>
                <a:spcPts val="5880"/>
              </a:lnSpc>
            </a:pPr>
            <a:r>
              <a:rPr lang="en-US" sz="4200" u="sng" dirty="0">
                <a:solidFill>
                  <a:schemeClr val="bg1"/>
                </a:solidFill>
                <a:latin typeface="Open Sans"/>
                <a:hlinkClick r:id="rId7">
                  <a:extLst>
                    <a:ext uri="{A12FA001-AC4F-418D-AE19-62706E023703}">
                      <ahyp:hlinkClr xmlns:ahyp="http://schemas.microsoft.com/office/drawing/2018/hyperlinkcolor" val="tx"/>
                    </a:ext>
                  </a:extLst>
                </a:hlinkClick>
              </a:rPr>
              <a:t>Latitude</a:t>
            </a:r>
            <a:endParaRPr lang="en-US" sz="4200" u="sng" dirty="0">
              <a:solidFill>
                <a:schemeClr val="bg1"/>
              </a:solidFill>
              <a:latin typeface="Open Sans"/>
            </a:endParaRPr>
          </a:p>
        </p:txBody>
      </p:sp>
      <p:sp>
        <p:nvSpPr>
          <p:cNvPr id="7" name="TextBox 7"/>
          <p:cNvSpPr txBox="1"/>
          <p:nvPr/>
        </p:nvSpPr>
        <p:spPr>
          <a:xfrm>
            <a:off x="1578390" y="5909494"/>
            <a:ext cx="2711820" cy="716280"/>
          </a:xfrm>
          <a:prstGeom prst="rect">
            <a:avLst/>
          </a:prstGeom>
        </p:spPr>
        <p:txBody>
          <a:bodyPr lIns="0" tIns="0" rIns="0" bIns="0" rtlCol="0" anchor="t">
            <a:spAutoFit/>
          </a:bodyPr>
          <a:lstStyle/>
          <a:p>
            <a:pPr>
              <a:lnSpc>
                <a:spcPts val="5880"/>
              </a:lnSpc>
            </a:pPr>
            <a:r>
              <a:rPr lang="en-US" sz="4200" u="sng" dirty="0">
                <a:solidFill>
                  <a:schemeClr val="bg1"/>
                </a:solidFill>
                <a:latin typeface="Open Sans"/>
                <a:hlinkClick r:id="rId8">
                  <a:extLst>
                    <a:ext uri="{A12FA001-AC4F-418D-AE19-62706E023703}">
                      <ahyp:hlinkClr xmlns:ahyp="http://schemas.microsoft.com/office/drawing/2018/hyperlinkcolor" val="tx"/>
                    </a:ext>
                  </a:extLst>
                </a:hlinkClick>
              </a:rPr>
              <a:t>Wikipedia</a:t>
            </a:r>
            <a:endParaRPr lang="en-US" sz="4200" u="sng" dirty="0">
              <a:solidFill>
                <a:schemeClr val="bg1"/>
              </a:solidFill>
              <a:latin typeface="Open Sans"/>
            </a:endParaRPr>
          </a:p>
        </p:txBody>
      </p:sp>
      <p:sp>
        <p:nvSpPr>
          <p:cNvPr id="8" name="TextBox 8"/>
          <p:cNvSpPr txBox="1"/>
          <p:nvPr/>
        </p:nvSpPr>
        <p:spPr>
          <a:xfrm>
            <a:off x="1578390" y="7082472"/>
            <a:ext cx="3548182" cy="716280"/>
          </a:xfrm>
          <a:prstGeom prst="rect">
            <a:avLst/>
          </a:prstGeom>
        </p:spPr>
        <p:txBody>
          <a:bodyPr lIns="0" tIns="0" rIns="0" bIns="0" rtlCol="0" anchor="t">
            <a:spAutoFit/>
          </a:bodyPr>
          <a:lstStyle/>
          <a:p>
            <a:pPr>
              <a:lnSpc>
                <a:spcPts val="5880"/>
              </a:lnSpc>
            </a:pPr>
            <a:r>
              <a:rPr lang="en-US" sz="4200" u="sng" dirty="0">
                <a:solidFill>
                  <a:schemeClr val="bg1"/>
                </a:solidFill>
                <a:latin typeface="Open Sans"/>
                <a:hlinkClick r:id="rId9">
                  <a:extLst>
                    <a:ext uri="{A12FA001-AC4F-418D-AE19-62706E023703}">
                      <ahyp:hlinkClr xmlns:ahyp="http://schemas.microsoft.com/office/drawing/2018/hyperlinkcolor" val="tx"/>
                    </a:ext>
                  </a:extLst>
                </a:hlinkClick>
              </a:rPr>
              <a:t>Nation Master</a:t>
            </a:r>
            <a:endParaRPr lang="en-US" sz="4200" u="sng" dirty="0">
              <a:solidFill>
                <a:schemeClr val="bg1"/>
              </a:solidFill>
              <a:latin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rcRect t="31332" b="31332"/>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164050" y="171431"/>
            <a:ext cx="933450" cy="1185676"/>
          </a:xfrm>
          <a:prstGeom prst="rect">
            <a:avLst/>
          </a:prstGeom>
        </p:spPr>
      </p:pic>
      <p:sp>
        <p:nvSpPr>
          <p:cNvPr id="3" name="TextBox 3"/>
          <p:cNvSpPr txBox="1"/>
          <p:nvPr/>
        </p:nvSpPr>
        <p:spPr>
          <a:xfrm>
            <a:off x="1028700" y="502396"/>
            <a:ext cx="13707050" cy="1366520"/>
          </a:xfrm>
          <a:prstGeom prst="rect">
            <a:avLst/>
          </a:prstGeom>
        </p:spPr>
        <p:txBody>
          <a:bodyPr lIns="0" tIns="0" rIns="0" bIns="0" rtlCol="0" anchor="t">
            <a:spAutoFit/>
          </a:bodyPr>
          <a:lstStyle/>
          <a:p>
            <a:pPr>
              <a:lnSpc>
                <a:spcPts val="11200"/>
              </a:lnSpc>
            </a:pPr>
            <a:r>
              <a:rPr lang="en-US" sz="8000" dirty="0">
                <a:solidFill>
                  <a:srgbClr val="FFFFFF"/>
                </a:solidFill>
                <a:latin typeface="Open Sans Extra Bold"/>
              </a:rPr>
              <a:t>Crawling - 1st Acquisition</a:t>
            </a:r>
          </a:p>
        </p:txBody>
      </p:sp>
      <p:sp>
        <p:nvSpPr>
          <p:cNvPr id="4" name="TextBox 4"/>
          <p:cNvSpPr txBox="1"/>
          <p:nvPr/>
        </p:nvSpPr>
        <p:spPr>
          <a:xfrm>
            <a:off x="1028700" y="2021201"/>
            <a:ext cx="1653421" cy="771525"/>
          </a:xfrm>
          <a:prstGeom prst="rect">
            <a:avLst/>
          </a:prstGeom>
        </p:spPr>
        <p:txBody>
          <a:bodyPr wrap="square" lIns="0" tIns="0" rIns="0" bIns="0" rtlCol="0" anchor="t">
            <a:spAutoFit/>
          </a:bodyPr>
          <a:lstStyle/>
          <a:p>
            <a:pPr>
              <a:lnSpc>
                <a:spcPts val="6300"/>
              </a:lnSpc>
            </a:pPr>
            <a:r>
              <a:rPr lang="en-US" sz="4500" u="sng" dirty="0">
                <a:solidFill>
                  <a:srgbClr val="FFFFFF"/>
                </a:solidFill>
                <a:latin typeface="Open Sans"/>
              </a:rPr>
              <a:t>Step I</a:t>
            </a:r>
          </a:p>
        </p:txBody>
      </p:sp>
      <p:sp>
        <p:nvSpPr>
          <p:cNvPr id="5" name="TextBox 5"/>
          <p:cNvSpPr txBox="1"/>
          <p:nvPr/>
        </p:nvSpPr>
        <p:spPr>
          <a:xfrm>
            <a:off x="1028700" y="2969713"/>
            <a:ext cx="16230600" cy="1103630"/>
          </a:xfrm>
          <a:prstGeom prst="rect">
            <a:avLst/>
          </a:prstGeom>
        </p:spPr>
        <p:txBody>
          <a:bodyPr lIns="0" tIns="0" rIns="0" bIns="0" rtlCol="0" anchor="t">
            <a:spAutoFit/>
          </a:bodyPr>
          <a:lstStyle/>
          <a:p>
            <a:pPr marL="690880" lvl="1" indent="-345440">
              <a:lnSpc>
                <a:spcPts val="4480"/>
              </a:lnSpc>
              <a:buFont typeface="Arial"/>
              <a:buChar char="•"/>
            </a:pPr>
            <a:r>
              <a:rPr lang="en-US" sz="3200" dirty="0">
                <a:solidFill>
                  <a:srgbClr val="FFFFFF"/>
                </a:solidFill>
                <a:latin typeface="Open Sans Light"/>
              </a:rPr>
              <a:t>Find the desired report (that contains our table)</a:t>
            </a:r>
          </a:p>
          <a:p>
            <a:pPr marL="690880" lvl="1" indent="-345440">
              <a:lnSpc>
                <a:spcPts val="4480"/>
              </a:lnSpc>
              <a:buFont typeface="Arial"/>
              <a:buChar char="•"/>
            </a:pPr>
            <a:r>
              <a:rPr lang="en-US" sz="3200" dirty="0">
                <a:solidFill>
                  <a:srgbClr val="FFFFFF"/>
                </a:solidFill>
                <a:latin typeface="Open Sans Light"/>
              </a:rPr>
              <a:t>In the report, locate Table 4 that contains alcohol consuming data of countries in USA</a:t>
            </a:r>
          </a:p>
        </p:txBody>
      </p:sp>
      <p:sp>
        <p:nvSpPr>
          <p:cNvPr id="6" name="TextBox 6"/>
          <p:cNvSpPr txBox="1"/>
          <p:nvPr/>
        </p:nvSpPr>
        <p:spPr>
          <a:xfrm>
            <a:off x="1028700" y="4714875"/>
            <a:ext cx="1790700" cy="771525"/>
          </a:xfrm>
          <a:prstGeom prst="rect">
            <a:avLst/>
          </a:prstGeom>
        </p:spPr>
        <p:txBody>
          <a:bodyPr wrap="square" lIns="0" tIns="0" rIns="0" bIns="0" rtlCol="0" anchor="t">
            <a:spAutoFit/>
          </a:bodyPr>
          <a:lstStyle/>
          <a:p>
            <a:pPr>
              <a:lnSpc>
                <a:spcPts val="6300"/>
              </a:lnSpc>
            </a:pPr>
            <a:r>
              <a:rPr lang="en-US" sz="4500" u="sng" dirty="0">
                <a:solidFill>
                  <a:srgbClr val="FFFFFF"/>
                </a:solidFill>
                <a:latin typeface="Open Sans"/>
              </a:rPr>
              <a:t>Step II</a:t>
            </a:r>
          </a:p>
        </p:txBody>
      </p:sp>
      <p:sp>
        <p:nvSpPr>
          <p:cNvPr id="7" name="TextBox 7"/>
          <p:cNvSpPr txBox="1"/>
          <p:nvPr/>
        </p:nvSpPr>
        <p:spPr>
          <a:xfrm>
            <a:off x="1028700" y="5740750"/>
            <a:ext cx="16230600" cy="2795270"/>
          </a:xfrm>
          <a:prstGeom prst="rect">
            <a:avLst/>
          </a:prstGeom>
        </p:spPr>
        <p:txBody>
          <a:bodyPr lIns="0" tIns="0" rIns="0" bIns="0" rtlCol="0" anchor="t">
            <a:spAutoFit/>
          </a:bodyPr>
          <a:lstStyle/>
          <a:p>
            <a:pPr marL="690880" lvl="1" indent="-345440">
              <a:lnSpc>
                <a:spcPts val="4480"/>
              </a:lnSpc>
              <a:buFont typeface="Arial"/>
              <a:buChar char="•"/>
            </a:pPr>
            <a:r>
              <a:rPr lang="en-US" sz="3200">
                <a:solidFill>
                  <a:srgbClr val="FFFFFF"/>
                </a:solidFill>
                <a:latin typeface="Open Sans Light"/>
              </a:rPr>
              <a:t>Acquire data from the table using BeautifulSoup </a:t>
            </a:r>
          </a:p>
          <a:p>
            <a:pPr marL="690880" lvl="1" indent="-345440">
              <a:lnSpc>
                <a:spcPts val="4480"/>
              </a:lnSpc>
              <a:buFont typeface="Arial"/>
              <a:buChar char="•"/>
            </a:pPr>
            <a:r>
              <a:rPr lang="en-US" sz="3200">
                <a:solidFill>
                  <a:srgbClr val="FFFFFF"/>
                </a:solidFill>
                <a:latin typeface="Open Sans Light"/>
              </a:rPr>
              <a:t>Save acquired data of countries and alcohol consuming values according to beverage types - beer, wine, spirits and total consumption of the years 2019 - 1977 in dedicated lists</a:t>
            </a:r>
          </a:p>
          <a:p>
            <a:pPr marL="690880" lvl="1" indent="-345440">
              <a:lnSpc>
                <a:spcPts val="4480"/>
              </a:lnSpc>
              <a:buFont typeface="Arial"/>
              <a:buChar char="•"/>
            </a:pPr>
            <a:r>
              <a:rPr lang="en-US" sz="3200">
                <a:solidFill>
                  <a:srgbClr val="FFFFFF"/>
                </a:solidFill>
                <a:latin typeface="Open Sans Light"/>
              </a:rPr>
              <a:t>Find the next table page according to its href property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rcRect t="31332" b="31332"/>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168042"/>
            <a:ext cx="2019300" cy="771525"/>
          </a:xfrm>
          <a:prstGeom prst="rect">
            <a:avLst/>
          </a:prstGeom>
        </p:spPr>
        <p:txBody>
          <a:bodyPr wrap="square" lIns="0" tIns="0" rIns="0" bIns="0" rtlCol="0" anchor="t">
            <a:spAutoFit/>
          </a:bodyPr>
          <a:lstStyle/>
          <a:p>
            <a:pPr>
              <a:lnSpc>
                <a:spcPts val="6300"/>
              </a:lnSpc>
            </a:pPr>
            <a:r>
              <a:rPr lang="en-US" sz="4500" u="sng" dirty="0">
                <a:solidFill>
                  <a:srgbClr val="FFFFFF"/>
                </a:solidFill>
                <a:latin typeface="Open Sans"/>
              </a:rPr>
              <a:t>Step III</a:t>
            </a:r>
          </a:p>
        </p:txBody>
      </p:sp>
      <p:sp>
        <p:nvSpPr>
          <p:cNvPr id="3" name="TextBox 3"/>
          <p:cNvSpPr txBox="1"/>
          <p:nvPr/>
        </p:nvSpPr>
        <p:spPr>
          <a:xfrm>
            <a:off x="1028700" y="2033698"/>
            <a:ext cx="16230600" cy="2795248"/>
          </a:xfrm>
          <a:prstGeom prst="rect">
            <a:avLst/>
          </a:prstGeom>
        </p:spPr>
        <p:txBody>
          <a:bodyPr lIns="0" tIns="0" rIns="0" bIns="0" rtlCol="0" anchor="t">
            <a:spAutoFit/>
          </a:bodyPr>
          <a:lstStyle/>
          <a:p>
            <a:pPr marL="691069" lvl="1" indent="-345534">
              <a:lnSpc>
                <a:spcPts val="4481"/>
              </a:lnSpc>
              <a:buFont typeface="Arial"/>
              <a:buChar char="•"/>
            </a:pPr>
            <a:r>
              <a:rPr lang="en-US" sz="3200">
                <a:solidFill>
                  <a:srgbClr val="FFFFFF"/>
                </a:solidFill>
                <a:latin typeface="Open Sans Light"/>
              </a:rPr>
              <a:t>Repeat Step II for all table pages</a:t>
            </a:r>
          </a:p>
          <a:p>
            <a:pPr marL="691069" lvl="1" indent="-345534">
              <a:lnSpc>
                <a:spcPts val="4481"/>
              </a:lnSpc>
              <a:buFont typeface="Arial"/>
              <a:buChar char="•"/>
            </a:pPr>
            <a:r>
              <a:rPr lang="en-US" sz="3200">
                <a:solidFill>
                  <a:srgbClr val="FFFFFF"/>
                </a:solidFill>
                <a:latin typeface="Open Sans Light"/>
              </a:rPr>
              <a:t>Append all data from next pages to the same lists</a:t>
            </a:r>
          </a:p>
          <a:p>
            <a:pPr marL="691069" lvl="1" indent="-345534">
              <a:lnSpc>
                <a:spcPts val="4481"/>
              </a:lnSpc>
              <a:buFont typeface="Arial"/>
              <a:buChar char="•"/>
            </a:pPr>
            <a:r>
              <a:rPr lang="en-US" sz="3200">
                <a:solidFill>
                  <a:srgbClr val="FFFFFF"/>
                </a:solidFill>
                <a:latin typeface="Open Sans Light"/>
              </a:rPr>
              <a:t>Create a dataframe with the consuming data of each beverage type for 51 countries over 45 years</a:t>
            </a:r>
          </a:p>
          <a:p>
            <a:pPr marL="691069" lvl="1" indent="-345534">
              <a:lnSpc>
                <a:spcPts val="4481"/>
              </a:lnSpc>
              <a:buFont typeface="Arial"/>
              <a:buChar char="•"/>
            </a:pPr>
            <a:r>
              <a:rPr lang="en-US" sz="3200">
                <a:solidFill>
                  <a:srgbClr val="FFFFFF"/>
                </a:solidFill>
                <a:latin typeface="Open Sans Light"/>
              </a:rPr>
              <a:t>Save the dataframe into a .csv format</a:t>
            </a: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164050" y="171431"/>
            <a:ext cx="933450" cy="118567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rcRect t="31320" b="31320"/>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17006"/>
            <a:ext cx="14017325" cy="1366520"/>
          </a:xfrm>
          <a:prstGeom prst="rect">
            <a:avLst/>
          </a:prstGeom>
        </p:spPr>
        <p:txBody>
          <a:bodyPr lIns="0" tIns="0" rIns="0" bIns="0" rtlCol="0" anchor="t">
            <a:spAutoFit/>
          </a:bodyPr>
          <a:lstStyle/>
          <a:p>
            <a:pPr>
              <a:lnSpc>
                <a:spcPts val="11200"/>
              </a:lnSpc>
            </a:pPr>
            <a:r>
              <a:rPr lang="en-US" sz="8000">
                <a:solidFill>
                  <a:srgbClr val="FFFFFF"/>
                </a:solidFill>
                <a:latin typeface="Open Sans Extra Bold"/>
              </a:rPr>
              <a:t>Crawling - 2nd Acquisition</a:t>
            </a:r>
          </a:p>
        </p:txBody>
      </p:sp>
      <p:sp>
        <p:nvSpPr>
          <p:cNvPr id="3" name="TextBox 3"/>
          <p:cNvSpPr txBox="1"/>
          <p:nvPr/>
        </p:nvSpPr>
        <p:spPr>
          <a:xfrm>
            <a:off x="1144845" y="1463938"/>
            <a:ext cx="1674555" cy="771525"/>
          </a:xfrm>
          <a:prstGeom prst="rect">
            <a:avLst/>
          </a:prstGeom>
        </p:spPr>
        <p:txBody>
          <a:bodyPr wrap="square" lIns="0" tIns="0" rIns="0" bIns="0" rtlCol="0" anchor="t">
            <a:spAutoFit/>
          </a:bodyPr>
          <a:lstStyle/>
          <a:p>
            <a:pPr>
              <a:lnSpc>
                <a:spcPts val="6300"/>
              </a:lnSpc>
            </a:pPr>
            <a:r>
              <a:rPr lang="en-US" sz="4500" u="sng" dirty="0">
                <a:solidFill>
                  <a:srgbClr val="FFFFFF"/>
                </a:solidFill>
                <a:latin typeface="Open Sans"/>
              </a:rPr>
              <a:t>Step I</a:t>
            </a:r>
          </a:p>
        </p:txBody>
      </p:sp>
      <p:sp>
        <p:nvSpPr>
          <p:cNvPr id="4" name="TextBox 4"/>
          <p:cNvSpPr txBox="1"/>
          <p:nvPr/>
        </p:nvSpPr>
        <p:spPr>
          <a:xfrm>
            <a:off x="1028700" y="2235463"/>
            <a:ext cx="16230600" cy="1667510"/>
          </a:xfrm>
          <a:prstGeom prst="rect">
            <a:avLst/>
          </a:prstGeom>
        </p:spPr>
        <p:txBody>
          <a:bodyPr lIns="0" tIns="0" rIns="0" bIns="0" rtlCol="0" anchor="t">
            <a:spAutoFit/>
          </a:bodyPr>
          <a:lstStyle/>
          <a:p>
            <a:pPr marL="690879" lvl="1" indent="-345440">
              <a:lnSpc>
                <a:spcPts val="4479"/>
              </a:lnSpc>
              <a:buFont typeface="Arial"/>
              <a:buChar char="•"/>
            </a:pPr>
            <a:r>
              <a:rPr lang="en-US" sz="3199" dirty="0">
                <a:solidFill>
                  <a:srgbClr val="FFFFFF"/>
                </a:solidFill>
                <a:latin typeface="Open Sans Light"/>
              </a:rPr>
              <a:t>Acquire each drink type (beer, wine, spirits) page and save its link in a list</a:t>
            </a:r>
          </a:p>
          <a:p>
            <a:pPr marL="690880" lvl="1" indent="-345440">
              <a:lnSpc>
                <a:spcPts val="4479"/>
              </a:lnSpc>
              <a:buFont typeface="Arial"/>
              <a:buChar char="•"/>
            </a:pPr>
            <a:r>
              <a:rPr lang="en-US" sz="3199" dirty="0">
                <a:solidFill>
                  <a:srgbClr val="FFFFFF"/>
                </a:solidFill>
                <a:latin typeface="Open Sans Light"/>
              </a:rPr>
              <a:t>For every drink type page, look for the </a:t>
            </a:r>
            <a:r>
              <a:rPr lang="en-US" sz="3199" dirty="0" err="1">
                <a:solidFill>
                  <a:srgbClr val="FFFFFF"/>
                </a:solidFill>
                <a:latin typeface="Open Sans Light"/>
              </a:rPr>
              <a:t>the</a:t>
            </a:r>
            <a:r>
              <a:rPr lang="en-US" sz="3199" dirty="0">
                <a:solidFill>
                  <a:srgbClr val="FFFFFF"/>
                </a:solidFill>
                <a:latin typeface="Open Sans Light"/>
              </a:rPr>
              <a:t> link of consumption per capita and go to its address</a:t>
            </a:r>
          </a:p>
        </p:txBody>
      </p:sp>
      <p:sp>
        <p:nvSpPr>
          <p:cNvPr id="5" name="TextBox 5"/>
          <p:cNvSpPr txBox="1"/>
          <p:nvPr/>
        </p:nvSpPr>
        <p:spPr>
          <a:xfrm>
            <a:off x="1065193" y="3952875"/>
            <a:ext cx="1754207" cy="771525"/>
          </a:xfrm>
          <a:prstGeom prst="rect">
            <a:avLst/>
          </a:prstGeom>
        </p:spPr>
        <p:txBody>
          <a:bodyPr wrap="square" lIns="0" tIns="0" rIns="0" bIns="0" rtlCol="0" anchor="t">
            <a:spAutoFit/>
          </a:bodyPr>
          <a:lstStyle/>
          <a:p>
            <a:pPr>
              <a:lnSpc>
                <a:spcPts val="6300"/>
              </a:lnSpc>
            </a:pPr>
            <a:r>
              <a:rPr lang="en-US" sz="4500" u="sng" dirty="0">
                <a:solidFill>
                  <a:srgbClr val="FFFFFF"/>
                </a:solidFill>
                <a:latin typeface="Open Sans"/>
              </a:rPr>
              <a:t>Step II</a:t>
            </a:r>
          </a:p>
        </p:txBody>
      </p:sp>
      <p:sp>
        <p:nvSpPr>
          <p:cNvPr id="6" name="TextBox 6"/>
          <p:cNvSpPr txBox="1"/>
          <p:nvPr/>
        </p:nvSpPr>
        <p:spPr>
          <a:xfrm>
            <a:off x="1028700" y="4752975"/>
            <a:ext cx="15244423" cy="2795270"/>
          </a:xfrm>
          <a:prstGeom prst="rect">
            <a:avLst/>
          </a:prstGeom>
        </p:spPr>
        <p:txBody>
          <a:bodyPr lIns="0" tIns="0" rIns="0" bIns="0" rtlCol="0" anchor="t">
            <a:spAutoFit/>
          </a:bodyPr>
          <a:lstStyle/>
          <a:p>
            <a:pPr marL="690879" lvl="1" indent="-345440">
              <a:lnSpc>
                <a:spcPts val="4479"/>
              </a:lnSpc>
              <a:buFont typeface="Arial"/>
              <a:buChar char="•"/>
            </a:pPr>
            <a:r>
              <a:rPr lang="en-US" sz="3199">
                <a:solidFill>
                  <a:srgbClr val="FFFFFF"/>
                </a:solidFill>
                <a:latin typeface="Open Sans Light"/>
              </a:rPr>
              <a:t>Acquire all countries and save their page links in a list</a:t>
            </a:r>
          </a:p>
          <a:p>
            <a:pPr marL="690879" lvl="1" indent="-345440">
              <a:lnSpc>
                <a:spcPts val="4479"/>
              </a:lnSpc>
              <a:buFont typeface="Arial"/>
              <a:buChar char="•"/>
            </a:pPr>
            <a:r>
              <a:rPr lang="en-US" sz="3199">
                <a:solidFill>
                  <a:srgbClr val="FFFFFF"/>
                </a:solidFill>
                <a:latin typeface="Open Sans Light"/>
              </a:rPr>
              <a:t>For every country on the list, go the its page</a:t>
            </a:r>
          </a:p>
          <a:p>
            <a:pPr marL="690879" lvl="1" indent="-345440">
              <a:lnSpc>
                <a:spcPts val="4479"/>
              </a:lnSpc>
              <a:buFont typeface="Arial"/>
              <a:buChar char="•"/>
            </a:pPr>
            <a:r>
              <a:rPr lang="en-US" sz="3199">
                <a:solidFill>
                  <a:srgbClr val="FFFFFF"/>
                </a:solidFill>
                <a:latin typeface="Open Sans Light"/>
              </a:rPr>
              <a:t>Acquire the table of consumption per year and append the data to a list</a:t>
            </a:r>
          </a:p>
          <a:p>
            <a:pPr marL="690880" lvl="1" indent="-345440">
              <a:lnSpc>
                <a:spcPts val="4479"/>
              </a:lnSpc>
              <a:buFont typeface="Arial"/>
              <a:buChar char="•"/>
            </a:pPr>
            <a:r>
              <a:rPr lang="en-US" sz="3199">
                <a:solidFill>
                  <a:srgbClr val="FFFFFF"/>
                </a:solidFill>
                <a:latin typeface="Open Sans Light"/>
              </a:rPr>
              <a:t>Create a dataframe from the lists containing the data of all countries consumption values per drink type over the years</a:t>
            </a:r>
          </a:p>
        </p:txBody>
      </p:sp>
      <p:sp>
        <p:nvSpPr>
          <p:cNvPr id="7" name="TextBox 7"/>
          <p:cNvSpPr txBox="1"/>
          <p:nvPr/>
        </p:nvSpPr>
        <p:spPr>
          <a:xfrm>
            <a:off x="1028700" y="7519670"/>
            <a:ext cx="16114455" cy="1786255"/>
          </a:xfrm>
          <a:prstGeom prst="rect">
            <a:avLst/>
          </a:prstGeom>
        </p:spPr>
        <p:txBody>
          <a:bodyPr lIns="0" tIns="0" rIns="0" bIns="0" rtlCol="0" anchor="t">
            <a:spAutoFit/>
          </a:bodyPr>
          <a:lstStyle/>
          <a:p>
            <a:pPr>
              <a:lnSpc>
                <a:spcPts val="4759"/>
              </a:lnSpc>
            </a:pPr>
            <a:r>
              <a:rPr lang="en-US" sz="3400">
                <a:solidFill>
                  <a:srgbClr val="FFFFFF"/>
                </a:solidFill>
                <a:latin typeface="Open Sans Light Bold"/>
              </a:rPr>
              <a:t>Eventually, we have decided not to use the acquired data from the nationmaster site, since we have discovered that it is similar to the data we have downloaded from the World Health Organization site  </a:t>
            </a:r>
          </a:p>
        </p:txBody>
      </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164050" y="171431"/>
            <a:ext cx="933450" cy="118567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rcRect t="31332" b="31332"/>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388110"/>
            <a:ext cx="16230600" cy="8040791"/>
          </a:xfrm>
          <a:prstGeom prst="rect">
            <a:avLst/>
          </a:prstGeom>
        </p:spPr>
        <p:txBody>
          <a:bodyPr lIns="0" tIns="0" rIns="0" bIns="0" rtlCol="0" anchor="t">
            <a:spAutoFit/>
          </a:bodyPr>
          <a:lstStyle/>
          <a:p>
            <a:pPr>
              <a:lnSpc>
                <a:spcPts val="4480"/>
              </a:lnSpc>
            </a:pPr>
            <a:r>
              <a:rPr lang="en-US" sz="3200" dirty="0">
                <a:solidFill>
                  <a:srgbClr val="FFFFFF"/>
                </a:solidFill>
                <a:latin typeface="Open Sans Light"/>
              </a:rPr>
              <a:t>We have decided to remove countries with more than 34 </a:t>
            </a:r>
            <a:r>
              <a:rPr lang="en-US" sz="3200" dirty="0" err="1">
                <a:solidFill>
                  <a:srgbClr val="FFFFFF"/>
                </a:solidFill>
                <a:latin typeface="Open Sans Light"/>
              </a:rPr>
              <a:t>NaN</a:t>
            </a:r>
            <a:r>
              <a:rPr lang="en-US" sz="3200" dirty="0">
                <a:solidFill>
                  <a:srgbClr val="FFFFFF"/>
                </a:solidFill>
                <a:latin typeface="Open Sans Light"/>
              </a:rPr>
              <a:t> values - meaning years with no consuming data (out of 59 years in total).</a:t>
            </a:r>
          </a:p>
          <a:p>
            <a:pPr>
              <a:lnSpc>
                <a:spcPts val="4480"/>
              </a:lnSpc>
            </a:pPr>
            <a:endParaRPr lang="en-US" sz="3200" dirty="0">
              <a:solidFill>
                <a:srgbClr val="FFFFFF"/>
              </a:solidFill>
              <a:latin typeface="Open Sans Light"/>
            </a:endParaRPr>
          </a:p>
          <a:p>
            <a:pPr>
              <a:lnSpc>
                <a:spcPts val="4480"/>
              </a:lnSpc>
            </a:pPr>
            <a:r>
              <a:rPr lang="en-US" sz="3200" dirty="0">
                <a:solidFill>
                  <a:srgbClr val="FFFFFF"/>
                </a:solidFill>
                <a:latin typeface="Open Sans Light"/>
              </a:rPr>
              <a:t>All other </a:t>
            </a:r>
            <a:r>
              <a:rPr lang="en-US" sz="3200" dirty="0" err="1">
                <a:solidFill>
                  <a:srgbClr val="FFFFFF"/>
                </a:solidFill>
                <a:latin typeface="Open Sans Light"/>
              </a:rPr>
              <a:t>NaN</a:t>
            </a:r>
            <a:r>
              <a:rPr lang="en-US" sz="3200" dirty="0">
                <a:solidFill>
                  <a:srgbClr val="FFFFFF"/>
                </a:solidFill>
                <a:latin typeface="Open Sans Light"/>
              </a:rPr>
              <a:t> values were replaced with the median consumption value of each beverage in the specific country over the years.</a:t>
            </a:r>
          </a:p>
          <a:p>
            <a:pPr>
              <a:lnSpc>
                <a:spcPts val="4480"/>
              </a:lnSpc>
            </a:pPr>
            <a:endParaRPr lang="en-US" sz="3200" dirty="0">
              <a:solidFill>
                <a:srgbClr val="FFFFFF"/>
              </a:solidFill>
              <a:latin typeface="Open Sans Light"/>
            </a:endParaRPr>
          </a:p>
          <a:p>
            <a:pPr>
              <a:lnSpc>
                <a:spcPts val="4480"/>
              </a:lnSpc>
            </a:pPr>
            <a:r>
              <a:rPr lang="en-US" sz="3200" dirty="0">
                <a:solidFill>
                  <a:srgbClr val="FFFFFF"/>
                </a:solidFill>
                <a:latin typeface="Open Sans Light"/>
              </a:rPr>
              <a:t>The same was applied to the USA </a:t>
            </a:r>
            <a:r>
              <a:rPr lang="en-US" sz="3200" dirty="0" err="1">
                <a:solidFill>
                  <a:srgbClr val="FFFFFF"/>
                </a:solidFill>
                <a:latin typeface="Open Sans Light"/>
              </a:rPr>
              <a:t>dataframe</a:t>
            </a:r>
            <a:r>
              <a:rPr lang="en-US" sz="3200" dirty="0">
                <a:solidFill>
                  <a:srgbClr val="FFFFFF"/>
                </a:solidFill>
                <a:latin typeface="Open Sans Light"/>
              </a:rPr>
              <a:t>.</a:t>
            </a:r>
          </a:p>
          <a:p>
            <a:pPr>
              <a:lnSpc>
                <a:spcPts val="4480"/>
              </a:lnSpc>
            </a:pPr>
            <a:endParaRPr lang="en-US" sz="3200" dirty="0">
              <a:solidFill>
                <a:srgbClr val="FFFFFF"/>
              </a:solidFill>
              <a:latin typeface="Open Sans Light"/>
            </a:endParaRPr>
          </a:p>
          <a:p>
            <a:pPr>
              <a:lnSpc>
                <a:spcPts val="4480"/>
              </a:lnSpc>
            </a:pPr>
            <a:r>
              <a:rPr lang="en-US" sz="3200" dirty="0">
                <a:solidFill>
                  <a:srgbClr val="FFFFFF"/>
                </a:solidFill>
                <a:latin typeface="Open Sans Light"/>
              </a:rPr>
              <a:t>Each </a:t>
            </a:r>
            <a:r>
              <a:rPr lang="en-US" sz="3200" dirty="0" err="1">
                <a:solidFill>
                  <a:srgbClr val="FFFFFF"/>
                </a:solidFill>
                <a:latin typeface="Open Sans Light"/>
              </a:rPr>
              <a:t>dataframe</a:t>
            </a:r>
            <a:r>
              <a:rPr lang="en-US" sz="3200" dirty="0">
                <a:solidFill>
                  <a:srgbClr val="FFFFFF"/>
                </a:solidFill>
                <a:latin typeface="Open Sans Light"/>
              </a:rPr>
              <a:t> was organized to fit the machine learning method we had used - Linear Regression.</a:t>
            </a:r>
          </a:p>
          <a:p>
            <a:endParaRPr lang="en-US" sz="3200" dirty="0">
              <a:solidFill>
                <a:srgbClr val="FFFFFF"/>
              </a:solidFill>
              <a:latin typeface="Open Sans Light"/>
            </a:endParaRPr>
          </a:p>
          <a:p>
            <a:pPr>
              <a:lnSpc>
                <a:spcPts val="4480"/>
              </a:lnSpc>
            </a:pPr>
            <a:r>
              <a:rPr lang="en-US" sz="3200" dirty="0">
                <a:solidFill>
                  <a:srgbClr val="FFFFFF"/>
                </a:solidFill>
                <a:latin typeface="Open Sans Light"/>
              </a:rPr>
              <a:t>Eventually, we had 234 countries.</a:t>
            </a:r>
          </a:p>
          <a:p>
            <a:pPr>
              <a:lnSpc>
                <a:spcPts val="4480"/>
              </a:lnSpc>
            </a:pPr>
            <a:r>
              <a:rPr lang="en-US" sz="3200" dirty="0">
                <a:solidFill>
                  <a:srgbClr val="FFFFFF"/>
                </a:solidFill>
                <a:latin typeface="Open Sans Light"/>
              </a:rPr>
              <a:t>Each country had values of beer consuming, wine consuming, spirit consuming, other beverages consuming and total consuming, for 59 years (2019-1961).</a:t>
            </a:r>
          </a:p>
        </p:txBody>
      </p:sp>
      <p:sp>
        <p:nvSpPr>
          <p:cNvPr id="3" name="TextBox 3"/>
          <p:cNvSpPr txBox="1"/>
          <p:nvPr/>
        </p:nvSpPr>
        <p:spPr>
          <a:xfrm>
            <a:off x="1028506" y="76835"/>
            <a:ext cx="12077894" cy="1366520"/>
          </a:xfrm>
          <a:prstGeom prst="rect">
            <a:avLst/>
          </a:prstGeom>
        </p:spPr>
        <p:txBody>
          <a:bodyPr wrap="square" lIns="0" tIns="0" rIns="0" bIns="0" rtlCol="0" anchor="t">
            <a:spAutoFit/>
          </a:bodyPr>
          <a:lstStyle/>
          <a:p>
            <a:pPr>
              <a:lnSpc>
                <a:spcPts val="11200"/>
              </a:lnSpc>
            </a:pPr>
            <a:r>
              <a:rPr lang="en-US" sz="8000" dirty="0">
                <a:solidFill>
                  <a:srgbClr val="FFFFFF"/>
                </a:solidFill>
                <a:latin typeface="Open Sans Extra Bold"/>
              </a:rPr>
              <a:t>Handling missing data</a:t>
            </a: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481619" y="189702"/>
            <a:ext cx="615881" cy="156098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rcRect t="31332" b="31332"/>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900234" y="4184137"/>
            <a:ext cx="5487036" cy="4283996"/>
          </a:xfrm>
          <a:prstGeom prst="rect">
            <a:avLst/>
          </a:prstGeom>
        </p:spPr>
      </p:pic>
      <p:pic>
        <p:nvPicPr>
          <p:cNvPr id="3" name="Picture 3"/>
          <p:cNvPicPr>
            <a:picLocks noChangeAspect="1"/>
          </p:cNvPicPr>
          <p:nvPr/>
        </p:nvPicPr>
        <p:blipFill>
          <a:blip r:embed="rId4"/>
          <a:srcRect r="767"/>
          <a:stretch>
            <a:fillRect/>
          </a:stretch>
        </p:blipFill>
        <p:spPr>
          <a:xfrm>
            <a:off x="9483439" y="4184137"/>
            <a:ext cx="5817952" cy="4283996"/>
          </a:xfrm>
          <a:prstGeom prst="rect">
            <a:avLst/>
          </a:prstGeom>
        </p:spPr>
      </p:pic>
      <p:sp>
        <p:nvSpPr>
          <p:cNvPr id="4" name="TextBox 4"/>
          <p:cNvSpPr txBox="1"/>
          <p:nvPr/>
        </p:nvSpPr>
        <p:spPr>
          <a:xfrm>
            <a:off x="1028700" y="270192"/>
            <a:ext cx="12423492" cy="1366520"/>
          </a:xfrm>
          <a:prstGeom prst="rect">
            <a:avLst/>
          </a:prstGeom>
        </p:spPr>
        <p:txBody>
          <a:bodyPr lIns="0" tIns="0" rIns="0" bIns="0" rtlCol="0" anchor="t">
            <a:spAutoFit/>
          </a:bodyPr>
          <a:lstStyle/>
          <a:p>
            <a:pPr>
              <a:lnSpc>
                <a:spcPts val="11200"/>
              </a:lnSpc>
            </a:pPr>
            <a:r>
              <a:rPr lang="en-US" sz="8000" dirty="0">
                <a:solidFill>
                  <a:srgbClr val="FFFFFF"/>
                </a:solidFill>
                <a:latin typeface="Open Sans Extra Bold"/>
              </a:rPr>
              <a:t>Machine Learning</a:t>
            </a:r>
          </a:p>
        </p:txBody>
      </p:sp>
      <p:sp>
        <p:nvSpPr>
          <p:cNvPr id="5" name="TextBox 5"/>
          <p:cNvSpPr txBox="1"/>
          <p:nvPr/>
        </p:nvSpPr>
        <p:spPr>
          <a:xfrm>
            <a:off x="1028700" y="2449951"/>
            <a:ext cx="16230600" cy="1667510"/>
          </a:xfrm>
          <a:prstGeom prst="rect">
            <a:avLst/>
          </a:prstGeom>
        </p:spPr>
        <p:txBody>
          <a:bodyPr lIns="0" tIns="0" rIns="0" bIns="0" rtlCol="0" anchor="t">
            <a:spAutoFit/>
          </a:bodyPr>
          <a:lstStyle/>
          <a:p>
            <a:pPr>
              <a:lnSpc>
                <a:spcPts val="4480"/>
              </a:lnSpc>
            </a:pPr>
            <a:r>
              <a:rPr lang="en-US" sz="3200">
                <a:solidFill>
                  <a:srgbClr val="FFFFFF"/>
                </a:solidFill>
                <a:latin typeface="Open Sans Light"/>
              </a:rPr>
              <a:t>In order to understand the relations between each beverage consuming data and the total consumption value that we have decided to predict, we have examined 2 heat maps:</a:t>
            </a:r>
          </a:p>
        </p:txBody>
      </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249775" y="200025"/>
            <a:ext cx="843600" cy="1541463"/>
          </a:xfrm>
          <a:prstGeom prst="rect">
            <a:avLst/>
          </a:prstGeom>
        </p:spPr>
      </p:pic>
      <p:sp>
        <p:nvSpPr>
          <p:cNvPr id="7" name="TextBox 7"/>
          <p:cNvSpPr txBox="1"/>
          <p:nvPr/>
        </p:nvSpPr>
        <p:spPr>
          <a:xfrm>
            <a:off x="1028700" y="1541462"/>
            <a:ext cx="5478453" cy="885190"/>
          </a:xfrm>
          <a:prstGeom prst="rect">
            <a:avLst/>
          </a:prstGeom>
        </p:spPr>
        <p:txBody>
          <a:bodyPr lIns="0" tIns="0" rIns="0" bIns="0" rtlCol="0" anchor="t">
            <a:spAutoFit/>
          </a:bodyPr>
          <a:lstStyle/>
          <a:p>
            <a:pPr>
              <a:lnSpc>
                <a:spcPts val="7279"/>
              </a:lnSpc>
            </a:pPr>
            <a:r>
              <a:rPr lang="en-US" sz="5199" u="sng" dirty="0">
                <a:solidFill>
                  <a:srgbClr val="FFFFFF"/>
                </a:solidFill>
                <a:latin typeface="Open Sans"/>
              </a:rPr>
              <a:t>Data </a:t>
            </a:r>
            <a:r>
              <a:rPr lang="en-US" sz="5199" u="sng" dirty="0" err="1">
                <a:solidFill>
                  <a:srgbClr val="FFFFFF"/>
                </a:solidFill>
                <a:latin typeface="Open Sans"/>
              </a:rPr>
              <a:t>preperation</a:t>
            </a:r>
            <a:endParaRPr lang="en-US" sz="5199" u="sng" dirty="0">
              <a:solidFill>
                <a:srgbClr val="FFFFFF"/>
              </a:solidFill>
              <a:latin typeface="Open Sans"/>
            </a:endParaRPr>
          </a:p>
        </p:txBody>
      </p:sp>
      <p:sp>
        <p:nvSpPr>
          <p:cNvPr id="8" name="TextBox 8"/>
          <p:cNvSpPr txBox="1"/>
          <p:nvPr/>
        </p:nvSpPr>
        <p:spPr>
          <a:xfrm>
            <a:off x="1590335" y="8544332"/>
            <a:ext cx="6106835" cy="358140"/>
          </a:xfrm>
          <a:prstGeom prst="rect">
            <a:avLst/>
          </a:prstGeom>
        </p:spPr>
        <p:txBody>
          <a:bodyPr lIns="0" tIns="0" rIns="0" bIns="0" rtlCol="0" anchor="t">
            <a:spAutoFit/>
          </a:bodyPr>
          <a:lstStyle/>
          <a:p>
            <a:pPr algn="ctr">
              <a:lnSpc>
                <a:spcPts val="2940"/>
              </a:lnSpc>
            </a:pPr>
            <a:r>
              <a:rPr lang="en-US" sz="2100">
                <a:solidFill>
                  <a:srgbClr val="FFFFFF"/>
                </a:solidFill>
                <a:latin typeface="Open Sans Light"/>
              </a:rPr>
              <a:t>Heat map presenting world countries consumption</a:t>
            </a:r>
          </a:p>
        </p:txBody>
      </p:sp>
      <p:sp>
        <p:nvSpPr>
          <p:cNvPr id="9" name="TextBox 9"/>
          <p:cNvSpPr txBox="1"/>
          <p:nvPr/>
        </p:nvSpPr>
        <p:spPr>
          <a:xfrm>
            <a:off x="9426390" y="8544332"/>
            <a:ext cx="5932051" cy="358140"/>
          </a:xfrm>
          <a:prstGeom prst="rect">
            <a:avLst/>
          </a:prstGeom>
        </p:spPr>
        <p:txBody>
          <a:bodyPr lIns="0" tIns="0" rIns="0" bIns="0" rtlCol="0" anchor="t">
            <a:spAutoFit/>
          </a:bodyPr>
          <a:lstStyle/>
          <a:p>
            <a:pPr algn="ctr">
              <a:lnSpc>
                <a:spcPts val="2940"/>
              </a:lnSpc>
            </a:pPr>
            <a:r>
              <a:rPr lang="en-US" sz="2100">
                <a:solidFill>
                  <a:srgbClr val="FFFFFF"/>
                </a:solidFill>
                <a:latin typeface="Open Sans Light"/>
              </a:rPr>
              <a:t>Heat map presenting USA countries consumption</a:t>
            </a:r>
          </a:p>
        </p:txBody>
      </p:sp>
      <p:sp>
        <p:nvSpPr>
          <p:cNvPr id="10" name="TextBox 10"/>
          <p:cNvSpPr txBox="1"/>
          <p:nvPr/>
        </p:nvSpPr>
        <p:spPr>
          <a:xfrm>
            <a:off x="1038939" y="8959850"/>
            <a:ext cx="7880509" cy="539750"/>
          </a:xfrm>
          <a:prstGeom prst="rect">
            <a:avLst/>
          </a:prstGeom>
        </p:spPr>
        <p:txBody>
          <a:bodyPr lIns="0" tIns="0" rIns="0" bIns="0" rtlCol="0" anchor="t">
            <a:spAutoFit/>
          </a:bodyPr>
          <a:lstStyle/>
          <a:p>
            <a:pPr>
              <a:lnSpc>
                <a:spcPts val="4479"/>
              </a:lnSpc>
            </a:pPr>
            <a:r>
              <a:rPr lang="en-US" sz="3199">
                <a:solidFill>
                  <a:srgbClr val="FFFFFF"/>
                </a:solidFill>
                <a:latin typeface="Open Sans Light"/>
              </a:rPr>
              <a:t>The same trend was displayed in a pairplot.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rcRect t="31332" b="31332"/>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624234" y="2886492"/>
            <a:ext cx="6393618" cy="5028557"/>
          </a:xfrm>
          <a:prstGeom prst="rect">
            <a:avLst/>
          </a:prstGeom>
        </p:spPr>
      </p:pic>
      <p:pic>
        <p:nvPicPr>
          <p:cNvPr id="3" name="Picture 3"/>
          <p:cNvPicPr>
            <a:picLocks noChangeAspect="1"/>
          </p:cNvPicPr>
          <p:nvPr/>
        </p:nvPicPr>
        <p:blipFill>
          <a:blip r:embed="rId4"/>
          <a:srcRect t="492"/>
          <a:stretch>
            <a:fillRect/>
          </a:stretch>
        </p:blipFill>
        <p:spPr>
          <a:xfrm>
            <a:off x="9485902" y="2886492"/>
            <a:ext cx="6948483" cy="5028557"/>
          </a:xfrm>
          <a:prstGeom prst="rect">
            <a:avLst/>
          </a:prstGeom>
        </p:spPr>
      </p:pic>
      <p:sp>
        <p:nvSpPr>
          <p:cNvPr id="4" name="TextBox 4"/>
          <p:cNvSpPr txBox="1"/>
          <p:nvPr/>
        </p:nvSpPr>
        <p:spPr>
          <a:xfrm>
            <a:off x="1028700" y="971550"/>
            <a:ext cx="16594674" cy="1667510"/>
          </a:xfrm>
          <a:prstGeom prst="rect">
            <a:avLst/>
          </a:prstGeom>
        </p:spPr>
        <p:txBody>
          <a:bodyPr lIns="0" tIns="0" rIns="0" bIns="0" rtlCol="0" anchor="t">
            <a:spAutoFit/>
          </a:bodyPr>
          <a:lstStyle/>
          <a:p>
            <a:pPr>
              <a:lnSpc>
                <a:spcPts val="4479"/>
              </a:lnSpc>
            </a:pPr>
            <a:r>
              <a:rPr lang="en-US" sz="3199">
                <a:solidFill>
                  <a:srgbClr val="FFFFFF"/>
                </a:solidFill>
                <a:latin typeface="Open Sans Light"/>
              </a:rPr>
              <a:t>We wanted to perform feature engineering in order to create features that will demonstrate complex relations and help our model be more presice.</a:t>
            </a:r>
          </a:p>
          <a:p>
            <a:pPr>
              <a:lnSpc>
                <a:spcPts val="4479"/>
              </a:lnSpc>
            </a:pPr>
            <a:r>
              <a:rPr lang="en-US" sz="3199">
                <a:solidFill>
                  <a:srgbClr val="FFFFFF"/>
                </a:solidFill>
                <a:latin typeface="Open Sans Light"/>
              </a:rPr>
              <a:t>We added features multiplying the beverages consumption levels:</a:t>
            </a:r>
          </a:p>
        </p:txBody>
      </p:sp>
      <p:sp>
        <p:nvSpPr>
          <p:cNvPr id="5" name="TextBox 5"/>
          <p:cNvSpPr txBox="1"/>
          <p:nvPr/>
        </p:nvSpPr>
        <p:spPr>
          <a:xfrm>
            <a:off x="1767625" y="8079130"/>
            <a:ext cx="6106835" cy="358140"/>
          </a:xfrm>
          <a:prstGeom prst="rect">
            <a:avLst/>
          </a:prstGeom>
        </p:spPr>
        <p:txBody>
          <a:bodyPr lIns="0" tIns="0" rIns="0" bIns="0" rtlCol="0" anchor="t">
            <a:spAutoFit/>
          </a:bodyPr>
          <a:lstStyle/>
          <a:p>
            <a:pPr algn="ctr">
              <a:lnSpc>
                <a:spcPts val="2940"/>
              </a:lnSpc>
            </a:pPr>
            <a:r>
              <a:rPr lang="en-US" sz="2100">
                <a:solidFill>
                  <a:srgbClr val="FFFFFF"/>
                </a:solidFill>
                <a:latin typeface="Open Sans Light"/>
              </a:rPr>
              <a:t>Heat map presenting world countries consumption</a:t>
            </a:r>
          </a:p>
        </p:txBody>
      </p:sp>
      <p:sp>
        <p:nvSpPr>
          <p:cNvPr id="6" name="TextBox 6"/>
          <p:cNvSpPr txBox="1"/>
          <p:nvPr/>
        </p:nvSpPr>
        <p:spPr>
          <a:xfrm>
            <a:off x="9994119" y="8079130"/>
            <a:ext cx="5932051" cy="358140"/>
          </a:xfrm>
          <a:prstGeom prst="rect">
            <a:avLst/>
          </a:prstGeom>
        </p:spPr>
        <p:txBody>
          <a:bodyPr lIns="0" tIns="0" rIns="0" bIns="0" rtlCol="0" anchor="t">
            <a:spAutoFit/>
          </a:bodyPr>
          <a:lstStyle/>
          <a:p>
            <a:pPr algn="ctr">
              <a:lnSpc>
                <a:spcPts val="2940"/>
              </a:lnSpc>
            </a:pPr>
            <a:r>
              <a:rPr lang="en-US" sz="2100">
                <a:solidFill>
                  <a:srgbClr val="FFFFFF"/>
                </a:solidFill>
                <a:latin typeface="Open Sans Light"/>
              </a:rPr>
              <a:t>Heat map presenting USA countries consumption</a:t>
            </a:r>
          </a:p>
        </p:txBody>
      </p:sp>
      <p:sp>
        <p:nvSpPr>
          <p:cNvPr id="7" name="TextBox 7"/>
          <p:cNvSpPr txBox="1"/>
          <p:nvPr/>
        </p:nvSpPr>
        <p:spPr>
          <a:xfrm>
            <a:off x="1028700" y="8648700"/>
            <a:ext cx="16230600" cy="1103630"/>
          </a:xfrm>
          <a:prstGeom prst="rect">
            <a:avLst/>
          </a:prstGeom>
        </p:spPr>
        <p:txBody>
          <a:bodyPr lIns="0" tIns="0" rIns="0" bIns="0" rtlCol="0" anchor="t">
            <a:spAutoFit/>
          </a:bodyPr>
          <a:lstStyle/>
          <a:p>
            <a:pPr>
              <a:lnSpc>
                <a:spcPts val="4479"/>
              </a:lnSpc>
            </a:pPr>
            <a:r>
              <a:rPr lang="en-US" sz="3199" dirty="0">
                <a:solidFill>
                  <a:srgbClr val="FFFFFF"/>
                </a:solidFill>
                <a:latin typeface="Open Sans Light"/>
              </a:rPr>
              <a:t>We have increased the number of features that have strong relation with the total consuming value!</a:t>
            </a:r>
          </a:p>
        </p:txBody>
      </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249775" y="200025"/>
            <a:ext cx="843600" cy="15414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rcRect t="31332" b="31332"/>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89" y="713708"/>
            <a:ext cx="7584400" cy="885190"/>
          </a:xfrm>
          <a:prstGeom prst="rect">
            <a:avLst/>
          </a:prstGeom>
        </p:spPr>
        <p:txBody>
          <a:bodyPr lIns="0" tIns="0" rIns="0" bIns="0" rtlCol="0" anchor="t">
            <a:spAutoFit/>
          </a:bodyPr>
          <a:lstStyle/>
          <a:p>
            <a:pPr algn="ctr">
              <a:lnSpc>
                <a:spcPts val="7280"/>
              </a:lnSpc>
            </a:pPr>
            <a:r>
              <a:rPr lang="en-US" sz="5200" u="sng" dirty="0">
                <a:solidFill>
                  <a:srgbClr val="FFFFFF"/>
                </a:solidFill>
                <a:latin typeface="Open Sans"/>
              </a:rPr>
              <a:t>Linear Regression Model</a:t>
            </a:r>
          </a:p>
        </p:txBody>
      </p:sp>
      <p:sp>
        <p:nvSpPr>
          <p:cNvPr id="3" name="TextBox 3"/>
          <p:cNvSpPr txBox="1"/>
          <p:nvPr/>
        </p:nvSpPr>
        <p:spPr>
          <a:xfrm>
            <a:off x="1028700" y="1951990"/>
            <a:ext cx="16230600" cy="7306310"/>
          </a:xfrm>
          <a:prstGeom prst="rect">
            <a:avLst/>
          </a:prstGeom>
        </p:spPr>
        <p:txBody>
          <a:bodyPr lIns="0" tIns="0" rIns="0" bIns="0" rtlCol="0" anchor="t">
            <a:spAutoFit/>
          </a:bodyPr>
          <a:lstStyle/>
          <a:p>
            <a:pPr>
              <a:lnSpc>
                <a:spcPts val="4480"/>
              </a:lnSpc>
            </a:pPr>
            <a:r>
              <a:rPr lang="en-US" sz="3200">
                <a:solidFill>
                  <a:srgbClr val="FFFFFF"/>
                </a:solidFill>
                <a:latin typeface="Open Sans Light"/>
              </a:rPr>
              <a:t>We have chosen to use a model of Linear Regression, since we wish to pedict a value based on previous data.</a:t>
            </a:r>
          </a:p>
          <a:p>
            <a:pPr>
              <a:lnSpc>
                <a:spcPts val="4480"/>
              </a:lnSpc>
            </a:pPr>
            <a:r>
              <a:rPr lang="en-US" sz="3200">
                <a:solidFill>
                  <a:srgbClr val="FFFFFF"/>
                </a:solidFill>
                <a:latin typeface="Open Sans Light"/>
              </a:rPr>
              <a:t>Our model will build a linear equation based on the previous consumption levels of each beverage type and will predict the total consumption value for each country in 2020.</a:t>
            </a:r>
          </a:p>
          <a:p>
            <a:pPr>
              <a:lnSpc>
                <a:spcPts val="4480"/>
              </a:lnSpc>
            </a:pPr>
            <a:endParaRPr lang="en-US" sz="3200">
              <a:solidFill>
                <a:srgbClr val="FFFFFF"/>
              </a:solidFill>
              <a:latin typeface="Open Sans Light"/>
            </a:endParaRPr>
          </a:p>
          <a:p>
            <a:pPr>
              <a:lnSpc>
                <a:spcPts val="4480"/>
              </a:lnSpc>
            </a:pPr>
            <a:r>
              <a:rPr lang="en-US" sz="3200">
                <a:solidFill>
                  <a:srgbClr val="FFFFFF"/>
                </a:solidFill>
                <a:latin typeface="Open Sans Light"/>
              </a:rPr>
              <a:t>For each dataframe, we have reserved the most recent years data per country for the prediction.</a:t>
            </a:r>
          </a:p>
          <a:p>
            <a:pPr>
              <a:lnSpc>
                <a:spcPts val="4480"/>
              </a:lnSpc>
            </a:pPr>
            <a:r>
              <a:rPr lang="en-US" sz="3200">
                <a:solidFill>
                  <a:srgbClr val="FFFFFF"/>
                </a:solidFill>
                <a:latin typeface="Open Sans Light"/>
              </a:rPr>
              <a:t>The rest of the dataframe was divided - 70% for trainig and 30% for testing our model.</a:t>
            </a:r>
          </a:p>
          <a:p>
            <a:pPr>
              <a:lnSpc>
                <a:spcPts val="4480"/>
              </a:lnSpc>
            </a:pPr>
            <a:endParaRPr lang="en-US" sz="3200">
              <a:solidFill>
                <a:srgbClr val="FFFFFF"/>
              </a:solidFill>
              <a:latin typeface="Open Sans Light"/>
            </a:endParaRPr>
          </a:p>
          <a:p>
            <a:pPr>
              <a:lnSpc>
                <a:spcPts val="4480"/>
              </a:lnSpc>
            </a:pPr>
            <a:r>
              <a:rPr lang="en-US" sz="3200">
                <a:solidFill>
                  <a:srgbClr val="FFFFFF"/>
                </a:solidFill>
                <a:latin typeface="Open Sans Light"/>
              </a:rPr>
              <a:t>The initial precition of our model was good, but we have found some countries that have damaged the model's performance.</a:t>
            </a:r>
          </a:p>
          <a:p>
            <a:pPr>
              <a:lnSpc>
                <a:spcPts val="4480"/>
              </a:lnSpc>
            </a:pPr>
            <a:endParaRPr lang="en-US" sz="3200">
              <a:solidFill>
                <a:srgbClr val="FFFFFF"/>
              </a:solidFill>
              <a:latin typeface="Open Sans Light"/>
            </a:endParaRPr>
          </a:p>
          <a:p>
            <a:pPr>
              <a:lnSpc>
                <a:spcPts val="4480"/>
              </a:lnSpc>
            </a:pPr>
            <a:r>
              <a:rPr lang="en-US" sz="3200">
                <a:solidFill>
                  <a:srgbClr val="FFFFFF"/>
                </a:solidFill>
                <a:latin typeface="Open Sans Light"/>
              </a:rPr>
              <a:t>We have decided to remove these countries and run the model again.</a:t>
            </a: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249775" y="200025"/>
            <a:ext cx="843600" cy="154146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488</TotalTime>
  <Words>938</Words>
  <Application>Microsoft Office PowerPoint</Application>
  <PresentationFormat>Custom</PresentationFormat>
  <Paragraphs>84</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League Spartan</vt:lpstr>
      <vt:lpstr>Open Sans Light</vt:lpstr>
      <vt:lpstr>Calibri</vt:lpstr>
      <vt:lpstr>Open Sans Extra Bold</vt:lpstr>
      <vt:lpstr>Open Sans Light Bold</vt:lpstr>
      <vt:lpstr>Arial</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Alcohol Consumption</dc:title>
  <dc:creator>Sharon Guy</dc:creator>
  <cp:lastModifiedBy>sharon guy</cp:lastModifiedBy>
  <cp:revision>11</cp:revision>
  <dcterms:created xsi:type="dcterms:W3CDTF">2006-08-16T00:00:00Z</dcterms:created>
  <dcterms:modified xsi:type="dcterms:W3CDTF">2021-06-27T06:00:36Z</dcterms:modified>
  <dc:identifier>DAEiZQPb2HE</dc:identifier>
</cp:coreProperties>
</file>